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12" r:id="rId4"/>
    <p:sldId id="309" r:id="rId5"/>
    <p:sldId id="314" r:id="rId6"/>
    <p:sldId id="308" r:id="rId7"/>
    <p:sldId id="310" r:id="rId8"/>
    <p:sldId id="313" r:id="rId9"/>
    <p:sldId id="258" r:id="rId10"/>
  </p:sldIdLst>
  <p:sldSz cx="12239625" cy="7199313"/>
  <p:notesSz cx="6808788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F06131"/>
    <a:srgbClr val="F05A28"/>
    <a:srgbClr val="000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94743" autoAdjust="0"/>
  </p:normalViewPr>
  <p:slideViewPr>
    <p:cSldViewPr snapToGrid="0" snapToObjects="1">
      <p:cViewPr varScale="1">
        <p:scale>
          <a:sx n="104" d="100"/>
          <a:sy n="104" d="100"/>
        </p:scale>
        <p:origin x="948" y="120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1243013"/>
            <a:ext cx="570071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3307"/>
            <a:ext cx="544703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0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0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8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3.emf"/><Relationship Id="rId5" Type="http://schemas.openxmlformats.org/officeDocument/2006/relationships/image" Target="../media/image28.emf"/><Relationship Id="rId10" Type="http://schemas.openxmlformats.org/officeDocument/2006/relationships/image" Target="../media/image32.emf"/><Relationship Id="rId4" Type="http://schemas.openxmlformats.org/officeDocument/2006/relationships/image" Target="../media/image27.emf"/><Relationship Id="rId9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Corki" panose="00000500000000000000" pitchFamily="50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Бюджет Комитета по туризму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777619" y="4900710"/>
            <a:ext cx="8869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Выпуск 1.  Исполнение </a:t>
            </a:r>
            <a:r>
              <a:rPr lang="ru-RU" sz="4000" b="1" cap="all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за 1 КВАРТАЛ </a:t>
            </a:r>
            <a:r>
              <a:rPr lang="ru-RU" sz="4000" b="1" cap="all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2022 </a:t>
            </a:r>
            <a:r>
              <a:rPr lang="ru-RU" sz="4000" b="1" cap="all" dirty="0" err="1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годА</a:t>
            </a:r>
            <a:endParaRPr lang="ru-RU" sz="4000" b="1" cap="all" dirty="0">
              <a:solidFill>
                <a:schemeClr val="bg1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600200" y="4965692"/>
            <a:ext cx="535423" cy="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3175" y="747978"/>
            <a:ext cx="12236450" cy="595141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92543" y="965771"/>
            <a:ext cx="6137002" cy="845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orki" panose="00000500000000000000" pitchFamily="50" charset="-52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600" dirty="0" smtClean="0">
              <a:solidFill>
                <a:schemeClr val="bg1">
                  <a:lumMod val="50000"/>
                </a:schemeClr>
              </a:solidFill>
              <a:latin typeface="Corki" panose="00000500000000000000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895305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Corki" panose="00000500000000000000" pitchFamily="50" charset="-52"/>
              </a:rPr>
              <a:t>СТРУКТУРА КОМИТЕТА ПО ТУРИЗМУ МУРМАНСКОЙ ОБЛАСТИ</a:t>
            </a:r>
            <a:endParaRPr lang="ru-RU" sz="1600" dirty="0">
              <a:latin typeface="Corki" panose="00000500000000000000" pitchFamily="50" charset="-52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3049" y="946158"/>
            <a:ext cx="815004" cy="815004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1087456"/>
            <a:ext cx="4386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13.01.2020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СОЗДАН ОРГАН В СФЕРЕ ТУРИЗМА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4" y="918529"/>
            <a:ext cx="1190690" cy="850493"/>
          </a:xfrm>
          <a:prstGeom prst="rect">
            <a:avLst/>
          </a:prstGeom>
        </p:spPr>
      </p:pic>
      <p:sp>
        <p:nvSpPr>
          <p:cNvPr id="65" name="Скругленный прямоугольник 64">
            <a:extLst/>
          </p:cNvPr>
          <p:cNvSpPr/>
          <p:nvPr/>
        </p:nvSpPr>
        <p:spPr>
          <a:xfrm>
            <a:off x="7284055" y="4566980"/>
            <a:ext cx="4334271" cy="11823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ОТДЕЛ ПРОДВИЖЕНИЯ И МАРКЕТИНГА </a:t>
            </a:r>
            <a:endParaRPr lang="en-US" sz="1600" dirty="0" smtClean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lvl="0"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(5 ЕД.)</a:t>
            </a: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193017" y="4122298"/>
            <a:ext cx="4334271" cy="1180866"/>
          </a:xfrm>
          <a:prstGeom prst="roundRect">
            <a:avLst>
              <a:gd name="adj" fmla="val 12846"/>
            </a:avLst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ОТДЕЛ РЕАЛИЗАЦИИ ГОСУДАРСТВЕННЫХ ПРОГРАММ </a:t>
            </a:r>
            <a:endParaRPr lang="en-US" sz="1600" dirty="0" smtClean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И ГОСУДАРСТВЕННОЙ ПОДДЕРЖКИ СУБЪЕКТОВ ТУРИНДУСТРИИ </a:t>
            </a:r>
            <a:endParaRPr lang="en-US" sz="1600" dirty="0" smtClean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(5 ЕД.)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600" dirty="0" smtClean="0">
              <a:solidFill>
                <a:schemeClr val="bg1">
                  <a:lumMod val="50000"/>
                </a:schemeClr>
              </a:solidFill>
              <a:latin typeface="Corki" panose="00000500000000000000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3944987" y="1990214"/>
            <a:ext cx="4869074" cy="773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председатель Комитета по туризму </a:t>
            </a:r>
            <a:r>
              <a:rPr lang="ru-RU" sz="2000" dirty="0">
                <a:solidFill>
                  <a:schemeClr val="accent6"/>
                </a:solidFill>
                <a:latin typeface="Corki" panose="00000500000000000000" pitchFamily="50" charset="-52"/>
              </a:rPr>
              <a:t>Мурманской области </a:t>
            </a:r>
            <a:r>
              <a:rPr lang="ru-RU" sz="2000" dirty="0" smtClean="0">
                <a:solidFill>
                  <a:srgbClr val="F05A28"/>
                </a:solidFill>
                <a:latin typeface="Corki" panose="00000500000000000000" pitchFamily="50" charset="-52"/>
              </a:rPr>
              <a:t>Елисеев Александр Васильевич</a:t>
            </a:r>
            <a:endParaRPr lang="ru-RU" sz="2000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499593" y="1158773"/>
            <a:ext cx="5325644" cy="4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2000" b="1" dirty="0">
                <a:solidFill>
                  <a:schemeClr val="bg1"/>
                </a:solidFill>
                <a:latin typeface="Corki" panose="00000500000000000000" pitchFamily="50" charset="-52"/>
              </a:rPr>
              <a:t>ПОЛОЖЕНИЕ О </a:t>
            </a: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КОМИТЕТЕ ПО ТУРИЗМУ </a:t>
            </a:r>
            <a:r>
              <a:rPr lang="ru-RU" sz="2000" b="1" dirty="0">
                <a:solidFill>
                  <a:schemeClr val="bg1"/>
                </a:solidFill>
                <a:latin typeface="Corki" panose="00000500000000000000" pitchFamily="50" charset="-52"/>
              </a:rPr>
              <a:t>МУРМАНСКОЙ ОБЛАСТИ </a:t>
            </a:r>
            <a:endParaRPr lang="ru-RU" sz="2000" b="1" dirty="0" smtClean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ОТ 15.11.2019 </a:t>
            </a:r>
            <a:r>
              <a:rPr lang="ru-RU" sz="2000" b="1" dirty="0">
                <a:solidFill>
                  <a:schemeClr val="bg1"/>
                </a:solidFill>
                <a:latin typeface="Corki" panose="00000500000000000000" pitchFamily="50" charset="-52"/>
              </a:rPr>
              <a:t>№ </a:t>
            </a: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516-ПП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720" y="2067489"/>
            <a:ext cx="586370" cy="64919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58" y="4409830"/>
            <a:ext cx="498868" cy="498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593" y="4908698"/>
            <a:ext cx="498868" cy="498868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130171" y="5512361"/>
            <a:ext cx="4334270" cy="104083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СЕКТОР ГОСУДАРСТВЕННОГО РЕГУЛИРОВАНИЯ </a:t>
            </a:r>
            <a:endParaRPr lang="en-US" sz="1600" dirty="0" smtClean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И РАЗВИТИЯ ТУРИСТСКОЙ ДЕЯТЕЛЬНОСТИ </a:t>
            </a:r>
            <a:endParaRPr lang="en-US" sz="1600" dirty="0" smtClean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(3 ЕД.)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25" y="5763871"/>
            <a:ext cx="498868" cy="498868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7476470" y="3421037"/>
            <a:ext cx="3949437" cy="773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Заместитель председателя комитета – начальник отдела продвижения и маркетинга</a:t>
            </a:r>
          </a:p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Corki" panose="00000500000000000000" pitchFamily="50" charset="-52"/>
              </a:rPr>
              <a:t>Булыгина Ирина Ивановна</a:t>
            </a:r>
            <a:endParaRPr lang="ru-RU" sz="1600" b="1" dirty="0">
              <a:solidFill>
                <a:schemeClr val="accent5"/>
              </a:solidFill>
              <a:latin typeface="Corki" panose="00000500000000000000" pitchFamily="50" charset="-52"/>
            </a:endParaRPr>
          </a:p>
        </p:txBody>
      </p:sp>
      <p:cxnSp>
        <p:nvCxnSpPr>
          <p:cNvPr id="53" name="Прямая соединительная линия 52"/>
          <p:cNvCxnSpPr>
            <a:endCxn id="68" idx="3"/>
          </p:cNvCxnSpPr>
          <p:nvPr/>
        </p:nvCxnSpPr>
        <p:spPr>
          <a:xfrm flipH="1">
            <a:off x="5527288" y="4712731"/>
            <a:ext cx="416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5944164" y="3538490"/>
            <a:ext cx="4" cy="256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1403073" y="3137692"/>
            <a:ext cx="3949437" cy="801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Заместитель председателя комитета</a:t>
            </a:r>
          </a:p>
          <a:p>
            <a:pPr algn="ctr"/>
            <a:r>
              <a:rPr lang="ru-RU" sz="16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Бугаев Максим Андреевич</a:t>
            </a:r>
            <a:endParaRPr lang="ru-RU" sz="1600" b="1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239375" y="2763902"/>
            <a:ext cx="0" cy="657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60754" y="2763901"/>
            <a:ext cx="0" cy="37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11444407" y="3821835"/>
            <a:ext cx="6536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5352510" y="3538490"/>
            <a:ext cx="584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5491438" y="6105877"/>
            <a:ext cx="452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12098053" y="3821836"/>
            <a:ext cx="0" cy="1336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618326" y="5158133"/>
            <a:ext cx="479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44872" y="768298"/>
            <a:ext cx="12043496" cy="610549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236483" y="241570"/>
            <a:ext cx="12003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orki" panose="00000500000000000000" pitchFamily="50" charset="-52"/>
              </a:rPr>
              <a:t>СВЕДЕНИЯ О ДОХОДАХ И РАСХОДАХ </a:t>
            </a:r>
            <a:r>
              <a:rPr lang="ru-RU" sz="1600" dirty="0" smtClean="0">
                <a:latin typeface="Corki" panose="00000500000000000000" pitchFamily="50" charset="-52"/>
              </a:rPr>
              <a:t>КОМИТЕТА: </a:t>
            </a:r>
            <a:r>
              <a:rPr lang="ru-RU" sz="1600" dirty="0">
                <a:latin typeface="Corki" panose="00000500000000000000" pitchFamily="50" charset="-52"/>
              </a:rPr>
              <a:t>ПЛАН И ИСПОЛНЕНИЕ ЗА </a:t>
            </a:r>
            <a:r>
              <a:rPr lang="ru-RU" sz="1600" dirty="0" smtClean="0">
                <a:latin typeface="Corki" panose="00000500000000000000" pitchFamily="50" charset="-52"/>
              </a:rPr>
              <a:t>2022 ГОД</a:t>
            </a: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4880" y="6682141"/>
            <a:ext cx="2753916" cy="383297"/>
          </a:xfrm>
        </p:spPr>
        <p:txBody>
          <a:bodyPr/>
          <a:lstStyle/>
          <a:p>
            <a:fld id="{8AEA689C-0428-2041-A422-96CC7CA87939}" type="slidenum">
              <a:rPr lang="ru-RU" sz="1600" smtClean="0">
                <a:latin typeface="Corki" panose="00000500000000000000" pitchFamily="50" charset="-52"/>
              </a:rPr>
              <a:t>3</a:t>
            </a:fld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318122" y="2904110"/>
            <a:ext cx="367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ПОСТУПИЛО: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31559" y="1149885"/>
            <a:ext cx="6218439" cy="1805909"/>
            <a:chOff x="353786" y="2084950"/>
            <a:chExt cx="5841333" cy="298261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53786" y="2084950"/>
              <a:ext cx="5841333" cy="2982613"/>
              <a:chOff x="3022718" y="2322788"/>
              <a:chExt cx="5525580" cy="2982613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22718" y="2322788"/>
                <a:ext cx="5525580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dirty="0">
                  <a:latin typeface="Corki" panose="00000500000000000000" pitchFamily="50" charset="-5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829093" y="3885113"/>
                <a:ext cx="1730670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chemeClr val="accent6"/>
                    </a:solidFill>
                    <a:latin typeface="Corki" panose="00000500000000000000" pitchFamily="50" charset="-52"/>
                  </a:rPr>
                  <a:t>РАСХОДЫ</a:t>
                </a:r>
                <a:endParaRPr lang="ru-RU" sz="2800" dirty="0">
                  <a:solidFill>
                    <a:schemeClr val="accent6"/>
                  </a:solidFill>
                  <a:latin typeface="Corki" panose="00000500000000000000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334289" y="3809061"/>
                <a:ext cx="1319322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24,14</a:t>
                </a:r>
                <a:endParaRPr lang="ru-RU" sz="2800" b="1" dirty="0">
                  <a:solidFill>
                    <a:schemeClr val="accent3"/>
                  </a:solidFill>
                  <a:latin typeface="Corki" panose="00000500000000000000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669499"/>
                <a:ext cx="1258027" cy="864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м</a:t>
                </a:r>
                <a:r>
                  <a:rPr lang="ru-RU" sz="2800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лн рублей</a:t>
                </a:r>
                <a:endParaRPr lang="ru-RU" sz="2800" dirty="0">
                  <a:solidFill>
                    <a:schemeClr val="accent3"/>
                  </a:solidFill>
                  <a:latin typeface="Corki" panose="00000500000000000000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411306" y="3834998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411306" y="4737383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5010070" y="3826680"/>
                <a:ext cx="1216795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174,83</a:t>
                </a:r>
                <a:endParaRPr lang="ru-RU" sz="2800" b="1" dirty="0">
                  <a:solidFill>
                    <a:schemeClr val="accent3"/>
                  </a:solidFill>
                  <a:latin typeface="Corki" panose="00000500000000000000" pitchFamily="50" charset="-5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11821" y="2378967"/>
                <a:ext cx="1028335" cy="1575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6"/>
                    </a:solidFill>
                    <a:latin typeface="Corki" panose="00000500000000000000" pitchFamily="50" charset="-52"/>
                  </a:rPr>
                  <a:t>2022 </a:t>
                </a:r>
                <a:r>
                  <a:rPr lang="ru-RU" sz="2800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год</a:t>
                </a:r>
              </a:p>
              <a:p>
                <a:pPr algn="ctr"/>
                <a:r>
                  <a:rPr lang="ru-RU" sz="2800" dirty="0" smtClean="0">
                    <a:solidFill>
                      <a:schemeClr val="accent6"/>
                    </a:solidFill>
                    <a:latin typeface="Corki" panose="00000500000000000000" pitchFamily="50" charset="-52"/>
                  </a:rPr>
                  <a:t>план</a:t>
                </a:r>
                <a:endParaRPr lang="ru-RU" sz="2800" dirty="0">
                  <a:solidFill>
                    <a:schemeClr val="accent6"/>
                  </a:solidFill>
                  <a:latin typeface="Corki" panose="00000500000000000000" pitchFamily="50" charset="-52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480554" y="2378967"/>
                <a:ext cx="1367190" cy="1575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5"/>
                    </a:solidFill>
                    <a:latin typeface="Corki" panose="00000500000000000000" pitchFamily="50" charset="-52"/>
                  </a:rPr>
                  <a:t>2022</a:t>
                </a:r>
                <a:r>
                  <a:rPr lang="ru-RU" sz="2800" dirty="0" smtClean="0">
                    <a:solidFill>
                      <a:schemeClr val="accent6"/>
                    </a:solidFill>
                    <a:latin typeface="Corki" panose="00000500000000000000" pitchFamily="50" charset="-52"/>
                  </a:rPr>
                  <a:t> </a:t>
                </a:r>
                <a:r>
                  <a:rPr lang="ru-RU" sz="2800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год</a:t>
                </a:r>
              </a:p>
              <a:p>
                <a:pPr algn="ctr"/>
                <a:r>
                  <a:rPr lang="ru-RU" sz="2800" dirty="0" smtClean="0">
                    <a:solidFill>
                      <a:schemeClr val="accent5"/>
                    </a:solidFill>
                    <a:latin typeface="Corki" panose="00000500000000000000" pitchFamily="50" charset="-52"/>
                  </a:rPr>
                  <a:t>факт</a:t>
                </a:r>
                <a:endParaRPr lang="ru-RU" sz="2800" dirty="0">
                  <a:solidFill>
                    <a:schemeClr val="accent5"/>
                  </a:solidFill>
                  <a:latin typeface="Corki" panose="00000500000000000000" pitchFamily="50" charset="-52"/>
                </a:endParaRPr>
              </a:p>
            </p:txBody>
          </p:sp>
        </p:grpSp>
        <p:sp>
          <p:nvSpPr>
            <p:cNvPr id="56" name="Минус 55"/>
            <p:cNvSpPr/>
            <p:nvPr/>
          </p:nvSpPr>
          <p:spPr>
            <a:xfrm>
              <a:off x="593664" y="3738071"/>
              <a:ext cx="170916" cy="218520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Corki" panose="00000500000000000000" pitchFamily="50" charset="-52"/>
              </a:endParaRPr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313" y="3711146"/>
              <a:ext cx="355600" cy="317501"/>
            </a:xfrm>
            <a:prstGeom prst="rect">
              <a:avLst/>
            </a:prstGeom>
          </p:spPr>
        </p:pic>
      </p:grpSp>
      <p:sp>
        <p:nvSpPr>
          <p:cNvPr id="69" name="Скругленный прямоугольник 68">
            <a:extLst/>
          </p:cNvPr>
          <p:cNvSpPr/>
          <p:nvPr/>
        </p:nvSpPr>
        <p:spPr>
          <a:xfrm>
            <a:off x="263091" y="4264107"/>
            <a:ext cx="3804294" cy="5642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ГОСУДАРСТВЕННАЯ ПОДДЕРЖКА СУБЪЕКТОВ ТУРИНДУСТРИИ</a:t>
            </a:r>
          </a:p>
        </p:txBody>
      </p:sp>
      <p:sp>
        <p:nvSpPr>
          <p:cNvPr id="72" name="Скругленный прямоугольник 71">
            <a:extLst/>
          </p:cNvPr>
          <p:cNvSpPr/>
          <p:nvPr/>
        </p:nvSpPr>
        <p:spPr>
          <a:xfrm>
            <a:off x="263091" y="3419211"/>
            <a:ext cx="3804294" cy="71832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ПРОДВИЖЕНИЕ МУРМАНСКОЙ ОБЛАСТИ КАК ПРИВЛЕКАТЕЛЬНОГО ДЛЯ ТУРИСТОВ РЕГИОНА</a:t>
            </a: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 rot="5400000">
            <a:off x="4156036" y="3444336"/>
            <a:ext cx="718328" cy="70606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273871" y="361660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71,86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910816" y="965038"/>
            <a:ext cx="669685" cy="669685"/>
          </a:xfrm>
          <a:prstGeom prst="rect">
            <a:avLst/>
          </a:prstGeom>
        </p:spPr>
      </p:pic>
      <p:sp>
        <p:nvSpPr>
          <p:cNvPr id="116" name="Скругленный прямоугольник 115">
            <a:extLst/>
          </p:cNvPr>
          <p:cNvSpPr/>
          <p:nvPr/>
        </p:nvSpPr>
        <p:spPr>
          <a:xfrm>
            <a:off x="7513242" y="4076761"/>
            <a:ext cx="4177112" cy="5767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ФУНКЦИОНИРОВАНИЕ РЕГИОНАЛЬНОГО ЦЕНТРА КЛАСТЕРНОГО РАЗВИТИЯ В СФЕРЕ ТУРИЗМА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180" y="4062582"/>
            <a:ext cx="960873" cy="828586"/>
          </a:xfrm>
          <a:prstGeom prst="rect">
            <a:avLst/>
          </a:prstGeom>
        </p:spPr>
      </p:pic>
      <p:sp>
        <p:nvSpPr>
          <p:cNvPr id="51" name="Скругленный прямоугольник 50">
            <a:extLst/>
          </p:cNvPr>
          <p:cNvSpPr/>
          <p:nvPr/>
        </p:nvSpPr>
        <p:spPr>
          <a:xfrm rot="5400000">
            <a:off x="4237649" y="4197066"/>
            <a:ext cx="564244" cy="71520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212269" y="4365124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68,86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800000" flipV="1">
            <a:off x="6582126" y="5108738"/>
            <a:ext cx="728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orki" panose="00000500000000000000" pitchFamily="50" charset="-52"/>
              </a:rPr>
              <a:t>  </a:t>
            </a:r>
            <a:endParaRPr lang="ru-RU" sz="1600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 rot="5400000">
            <a:off x="6712222" y="3169942"/>
            <a:ext cx="576724" cy="754537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10,6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7539267" y="3265230"/>
            <a:ext cx="4177112" cy="5589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ФУНКЦИОНИРОВАНИЕ АНО "ТУРИСТСКИЙ ИНФОРМАЦИОННЫЙ ЦЕНТР МУРМАНСКОЙ ОБЛАСТИ"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263091" y="4941529"/>
            <a:ext cx="3804294" cy="8115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ОБЕСПЕЧЕНИЕ РЕАЛИЗАЦИИ ГОСУДАРСТВЕННЫХ ФУНКЦИЙ КОМИТЕТА ПО ТУРИЗМУ МУРМАНСКОЙ ОБЛАСТИ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4179641" y="4929739"/>
            <a:ext cx="688592" cy="82336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34,11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7506890" y="2332408"/>
            <a:ext cx="4177112" cy="6233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ОБЕСПЕЧЕНИЕ РЕАЛИЗАЦИИ ГОСУДАРСТВЕННЫХ ФУНКЦИЙ КОМИТЕТА ПО ТУРИЗМУ МУРМАНСКОЙ ОБЛАСТИ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6596563" y="2332408"/>
            <a:ext cx="798245" cy="55892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7,5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52" name="Скругленный прямоугольник 51">
            <a:extLst/>
          </p:cNvPr>
          <p:cNvSpPr/>
          <p:nvPr/>
        </p:nvSpPr>
        <p:spPr>
          <a:xfrm rot="5400000">
            <a:off x="6698845" y="3954771"/>
            <a:ext cx="576724" cy="78129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orki" panose="00000500000000000000" pitchFamily="50" charset="-52"/>
              </a:rPr>
              <a:t>6,0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637629" y="1664426"/>
            <a:ext cx="3668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2C8"/>
                </a:solidFill>
                <a:latin typeface="Corki" panose="00000500000000000000" pitchFamily="50" charset="-52"/>
              </a:rPr>
              <a:t>ИЗРАСХОДОВАНО:</a:t>
            </a:r>
            <a:endParaRPr lang="ru-RU" sz="2800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181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rki" panose="00000500000000000000" pitchFamily="50" charset="-52"/>
              </a:rPr>
              <a:t>ГП «ЭКОНОМИЧЕСКИЙ ПОТЕНЦИАЛ»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541238" y="1283684"/>
            <a:ext cx="3453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orki" panose="00000500000000000000" pitchFamily="50" charset="-52"/>
                <a:cs typeface="Times New Roman" panose="02020603050405020304" pitchFamily="18" charset="0"/>
              </a:rPr>
              <a:t>ПМО </a:t>
            </a:r>
            <a:r>
              <a:rPr lang="ru-RU" sz="1400" b="1" dirty="0">
                <a:latin typeface="Corki" panose="00000500000000000000" pitchFamily="50" charset="-52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Corki" panose="00000500000000000000" pitchFamily="50" charset="-52"/>
                <a:cs typeface="Times New Roman" panose="02020603050405020304" pitchFamily="18" charset="0"/>
              </a:rPr>
              <a:t>11.11.2020 № 780-ПП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541238" y="4181722"/>
            <a:ext cx="3469941" cy="86372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Corki" panose="00000500000000000000" pitchFamily="50" charset="-52"/>
              </a:rPr>
              <a:t>Ответственный исполнитель – Министерство экономического развития Мурманской области</a:t>
            </a: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Corki" panose="00000500000000000000" pitchFamily="50" charset="-5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24692" y="2806551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%</a:t>
            </a:r>
            <a:endParaRPr lang="ru-RU" dirty="0">
              <a:latin typeface="Corki" panose="00000500000000000000" pitchFamily="50" charset="-52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33196" y="930658"/>
            <a:ext cx="4004848" cy="4996009"/>
            <a:chOff x="420815" y="2986890"/>
            <a:chExt cx="3493745" cy="4759149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2986890"/>
              <a:ext cx="3462910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orki" panose="00000500000000000000" pitchFamily="50" charset="-52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51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20815" y="2986891"/>
              <a:ext cx="3493745" cy="1718797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orki" panose="00000500000000000000" pitchFamily="50" charset="-52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94077" y="3079445"/>
              <a:ext cx="3231359" cy="1671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 smtClean="0">
                  <a:solidFill>
                    <a:schemeClr val="bg1"/>
                  </a:solidFill>
                  <a:latin typeface="Corki" panose="00000500000000000000" pitchFamily="50" charset="-52"/>
                </a:rPr>
                <a:t>Цель </a:t>
              </a:r>
              <a:r>
                <a:rPr lang="ru-RU" dirty="0">
                  <a:solidFill>
                    <a:schemeClr val="bg1"/>
                  </a:solidFill>
                  <a:latin typeface="Corki" panose="00000500000000000000" pitchFamily="50" charset="-52"/>
                </a:rPr>
                <a:t>–</a:t>
              </a:r>
              <a:r>
                <a:rPr lang="ru-RU" dirty="0" smtClean="0">
                  <a:solidFill>
                    <a:schemeClr val="bg1"/>
                  </a:solidFill>
                  <a:latin typeface="Corki" panose="00000500000000000000" pitchFamily="50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Corki" panose="00000500000000000000" pitchFamily="50" charset="-52"/>
                  <a:cs typeface="Times New Roman" panose="02020603050405020304" pitchFamily="18" charset="0"/>
                </a:rPr>
                <a:t>Создание благоприятного предпринимательского климата и условий для ведения бизнеса, повышение инвестиционной и инновационной активности бизнеса в регионе, содействие реализации конкурентных преимуществ </a:t>
              </a:r>
              <a:r>
                <a:rPr lang="ru-RU" dirty="0" smtClean="0">
                  <a:solidFill>
                    <a:schemeClr val="bg1"/>
                  </a:solidFill>
                  <a:latin typeface="Corki" panose="00000500000000000000" pitchFamily="50" charset="-52"/>
                  <a:cs typeface="Times New Roman" panose="02020603050405020304" pitchFamily="18" charset="0"/>
                </a:rPr>
                <a:t>региона</a:t>
              </a:r>
              <a:endParaRPr lang="ru-RU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317410" y="2790295"/>
            <a:ext cx="380107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Задачи:</a:t>
            </a:r>
            <a:endParaRPr lang="en-US" sz="1600" dirty="0" smtClean="0">
              <a:solidFill>
                <a:schemeClr val="accent3"/>
              </a:solidFill>
              <a:latin typeface="Corki" panose="00000500000000000000" pitchFamily="50" charset="-52"/>
              <a:cs typeface="Arial" pitchFamily="34" charset="0"/>
            </a:endParaRPr>
          </a:p>
          <a:p>
            <a:endParaRPr lang="ru-RU" sz="1600" dirty="0" smtClean="0">
              <a:solidFill>
                <a:schemeClr val="accent3"/>
              </a:solidFill>
              <a:latin typeface="Corki" panose="00000500000000000000" pitchFamily="50" charset="-52"/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sz="16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1</a:t>
            </a:r>
            <a:r>
              <a:rPr lang="ru-RU" sz="1600" dirty="0" smtClean="0">
                <a:latin typeface="Corki" panose="00000500000000000000" pitchFamily="50" charset="-52"/>
                <a:cs typeface="Arial" pitchFamily="34" charset="0"/>
              </a:rPr>
              <a:t>. </a:t>
            </a:r>
            <a:r>
              <a:rPr lang="ru-RU" sz="1600" dirty="0">
                <a:latin typeface="Corki" panose="00000500000000000000" pitchFamily="50" charset="-52"/>
                <a:cs typeface="Times New Roman" pitchFamily="18" charset="0"/>
              </a:rPr>
              <a:t>Создании условий для формирования региональных турпродуктов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Corki" panose="00000500000000000000" pitchFamily="50" charset="-52"/>
                <a:cs typeface="Arial" pitchFamily="34" charset="0"/>
              </a:rPr>
              <a:t>2. </a:t>
            </a:r>
            <a:r>
              <a:rPr lang="ru-RU" sz="1600" dirty="0">
                <a:latin typeface="Corki" panose="00000500000000000000" pitchFamily="50" charset="-52"/>
                <a:cs typeface="Times New Roman" pitchFamily="18" charset="0"/>
              </a:rPr>
              <a:t>Улучшение инфраструктуры области в целях развития туризма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Corki" panose="00000500000000000000" pitchFamily="50" charset="-52"/>
                <a:cs typeface="Arial" pitchFamily="34" charset="0"/>
              </a:rPr>
              <a:t>3. </a:t>
            </a:r>
            <a:r>
              <a:rPr lang="ru-RU" sz="1600" dirty="0">
                <a:latin typeface="Corki" panose="00000500000000000000" pitchFamily="50" charset="-52"/>
                <a:cs typeface="Times New Roman" pitchFamily="18" charset="0"/>
              </a:rPr>
              <a:t>Повышение конкурентоспособности региона на российском и международном туристских рынках </a:t>
            </a:r>
          </a:p>
          <a:p>
            <a:pPr lvl="0">
              <a:lnSpc>
                <a:spcPct val="80000"/>
              </a:lnSpc>
            </a:pPr>
            <a:r>
              <a:rPr lang="ru-RU" sz="1600" dirty="0" smtClean="0">
                <a:latin typeface="Corki" panose="00000500000000000000" pitchFamily="50" charset="-52"/>
                <a:cs typeface="Arial" pitchFamily="34" charset="0"/>
              </a:rPr>
              <a:t>4. </a:t>
            </a:r>
            <a:r>
              <a:rPr lang="ru-RU" sz="1600" dirty="0">
                <a:latin typeface="Corki" panose="00000500000000000000" pitchFamily="50" charset="-52"/>
                <a:cs typeface="Times New Roman" pitchFamily="18" charset="0"/>
              </a:rPr>
              <a:t>Создание благоприятного предпринимательского климата и условий для ведения бизнеса в сфере </a:t>
            </a:r>
            <a:r>
              <a:rPr lang="ru-RU" sz="1600" dirty="0" smtClean="0">
                <a:latin typeface="Corki" panose="00000500000000000000" pitchFamily="50" charset="-52"/>
                <a:cs typeface="Times New Roman" pitchFamily="18" charset="0"/>
              </a:rPr>
              <a:t>туриндустрии.</a:t>
            </a:r>
            <a:endParaRPr lang="ru-RU" sz="1600" dirty="0">
              <a:latin typeface="Corki" panose="00000500000000000000" pitchFamily="50" charset="-52"/>
              <a:cs typeface="Times New Roman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528705" y="2905868"/>
            <a:ext cx="3466424" cy="1104986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rki" panose="00000500000000000000" pitchFamily="50" charset="-52"/>
              </a:rPr>
              <a:t>Подпрограмма </a:t>
            </a:r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3: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«Развитие туризма»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8119889" y="1031143"/>
            <a:ext cx="3958554" cy="4967487"/>
            <a:chOff x="420816" y="2986890"/>
            <a:chExt cx="3493263" cy="4759149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orki" panose="00000500000000000000" pitchFamily="50" charset="-52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53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560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Corki" panose="00000500000000000000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  <a:latin typeface="Corki" panose="00000500000000000000" pitchFamily="50" charset="-52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119889" y="959180"/>
            <a:ext cx="3966834" cy="972342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Объем платных услуг, оказанных населению в Мурманской области в сфере туризма (включая услуги коллективных мест размещения), (млн. рублей)</a:t>
            </a:r>
            <a:endParaRPr lang="ru-RU" sz="16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537345" y="2128888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rki" panose="00000500000000000000" pitchFamily="50" charset="-52"/>
              </a:rPr>
              <a:t>3 128</a:t>
            </a:r>
            <a:endParaRPr lang="ru-RU" sz="3200" dirty="0">
              <a:latin typeface="Corki" panose="00000500000000000000" pitchFamily="50" charset="-52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867742" y="2139009"/>
            <a:ext cx="124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2020</a:t>
            </a:r>
            <a:r>
              <a:rPr lang="ru-RU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 год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970110" y="3088322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rki" panose="00000500000000000000" pitchFamily="50" charset="-52"/>
              </a:rPr>
              <a:t>99,3</a:t>
            </a:r>
            <a:endParaRPr lang="ru-RU" sz="3600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31" name="Скругленная прямоугольная выноска 51"/>
          <p:cNvSpPr/>
          <p:nvPr/>
        </p:nvSpPr>
        <p:spPr>
          <a:xfrm rot="5400000" flipH="1">
            <a:off x="8628937" y="3974452"/>
            <a:ext cx="1316558" cy="2075606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orki" panose="00000500000000000000" pitchFamily="50" charset="-52"/>
            </a:endParaRPr>
          </a:p>
        </p:txBody>
      </p:sp>
      <p:sp>
        <p:nvSpPr>
          <p:cNvPr id="132" name="Скругленная прямоугольная выноска 51"/>
          <p:cNvSpPr/>
          <p:nvPr/>
        </p:nvSpPr>
        <p:spPr>
          <a:xfrm rot="5400000" flipH="1" flipV="1">
            <a:off x="10499916" y="4314617"/>
            <a:ext cx="1316558" cy="1448932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orki" panose="00000500000000000000" pitchFamily="50" charset="-52"/>
            </a:endParaRP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10516031" y="2885409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rki" panose="00000500000000000000" pitchFamily="50" charset="-52"/>
              </a:rPr>
              <a:t>3128*</a:t>
            </a:r>
            <a:endParaRPr lang="ru-RU" sz="3600" dirty="0">
              <a:latin typeface="Corki" panose="00000500000000000000" pitchFamily="50" charset="-52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9390781" y="2919319"/>
            <a:ext cx="229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2021 год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664555" y="3707646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rki" panose="00000500000000000000" pitchFamily="50" charset="-52"/>
              </a:rPr>
              <a:t>1</a:t>
            </a:r>
            <a:endParaRPr lang="ru-RU" sz="3600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389956" y="4459204"/>
            <a:ext cx="2098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Динамика значения показателей по сравнению с предыдущим годом 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10488134" y="4547850"/>
            <a:ext cx="1476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Степень выполнения мероприятий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564538" y="1863555"/>
            <a:ext cx="3443124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rki" panose="00000500000000000000" pitchFamily="50" charset="-52"/>
                <a:cs typeface="Arial" pitchFamily="34" charset="0"/>
              </a:rPr>
              <a:t>Комитет </a:t>
            </a:r>
            <a:r>
              <a:rPr lang="ru-RU" sz="1600" b="1" dirty="0">
                <a:solidFill>
                  <a:schemeClr val="tx1"/>
                </a:solidFill>
                <a:latin typeface="Corki" panose="00000500000000000000" pitchFamily="50" charset="-52"/>
                <a:cs typeface="Arial" pitchFamily="34" charset="0"/>
              </a:rPr>
              <a:t>по туризму </a:t>
            </a:r>
            <a:endParaRPr lang="ru-RU" sz="1600" b="1" dirty="0" smtClean="0">
              <a:solidFill>
                <a:schemeClr val="tx1"/>
              </a:solidFill>
              <a:latin typeface="Corki" panose="00000500000000000000" pitchFamily="50" charset="-52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rki" panose="00000500000000000000" pitchFamily="50" charset="-52"/>
                <a:cs typeface="Arial" pitchFamily="34" charset="0"/>
              </a:rPr>
              <a:t>Мурманской </a:t>
            </a:r>
            <a:r>
              <a:rPr lang="ru-RU" sz="1600" b="1" dirty="0">
                <a:solidFill>
                  <a:schemeClr val="tx1"/>
                </a:solidFill>
                <a:latin typeface="Corki" panose="00000500000000000000" pitchFamily="50" charset="-52"/>
                <a:cs typeface="Arial" pitchFamily="34" charset="0"/>
              </a:rPr>
              <a:t>области является соисполнителем 1 ГП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174906" y="6070483"/>
            <a:ext cx="3469941" cy="86372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Corki" panose="00000500000000000000" pitchFamily="50" charset="-52"/>
              </a:rPr>
              <a:t>Оценка</a:t>
            </a:r>
            <a:r>
              <a:rPr lang="ru-RU" sz="1400" dirty="0" smtClean="0">
                <a:latin typeface="Corki" panose="00000500000000000000" pitchFamily="50" charset="-52"/>
              </a:rPr>
              <a:t>. Данные </a:t>
            </a:r>
            <a:r>
              <a:rPr lang="ru-RU" sz="1400" dirty="0">
                <a:latin typeface="Corki" panose="00000500000000000000" pitchFamily="50" charset="-52"/>
              </a:rPr>
              <a:t>представлены на уровне </a:t>
            </a:r>
            <a:r>
              <a:rPr lang="ru-RU" sz="1400" dirty="0" err="1">
                <a:latin typeface="Corki" panose="00000500000000000000" pitchFamily="50" charset="-52"/>
              </a:rPr>
              <a:t>плановго</a:t>
            </a:r>
            <a:r>
              <a:rPr lang="ru-RU" sz="1400" dirty="0">
                <a:latin typeface="Corki" panose="00000500000000000000" pitchFamily="50" charset="-52"/>
              </a:rPr>
              <a:t> значения, официальные статистические данные будут в июне </a:t>
            </a:r>
            <a:r>
              <a:rPr lang="ru-RU" sz="1400" dirty="0" smtClean="0">
                <a:latin typeface="Corki" panose="00000500000000000000" pitchFamily="50" charset="-52"/>
              </a:rPr>
              <a:t>2022 года</a:t>
            </a:r>
            <a:endParaRPr lang="ru-RU" sz="1400" dirty="0">
              <a:latin typeface="Corki" panose="00000500000000000000" pitchFamily="50" charset="-52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534910" y="3639905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rki" panose="00000500000000000000" pitchFamily="50" charset="-52"/>
              </a:rPr>
              <a:t>1</a:t>
            </a:r>
            <a:endParaRPr lang="ru-RU" sz="3600" dirty="0">
              <a:latin typeface="Corki" panose="00000500000000000000" pitchFamily="50" charset="-52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539787" y="3647972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rki" panose="00000500000000000000" pitchFamily="50" charset="-52"/>
              </a:rPr>
              <a:t>100%</a:t>
            </a:r>
            <a:endParaRPr lang="ru-RU" sz="3600" dirty="0">
              <a:latin typeface="Corki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4357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z="2000" smtClean="0">
                <a:latin typeface="Corki" panose="00000500000000000000" pitchFamily="50" charset="-52"/>
              </a:rPr>
              <a:t>5</a:t>
            </a:fld>
            <a:endParaRPr lang="ru-RU" sz="2000">
              <a:latin typeface="Corki" panose="00000500000000000000" pitchFamily="50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6258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orki" panose="00000500000000000000" pitchFamily="50" charset="-52"/>
              </a:rPr>
              <a:t>СТАТИСТИЧЕСКИЕ СВЕДЕНИЯ ПОКАЗАТЕЛЕЙ ЭФЕКТИВНОСТИ ИСПОЛНЕНИЯ ГП</a:t>
            </a:r>
            <a:endParaRPr lang="ru-RU" sz="2000" dirty="0">
              <a:latin typeface="Corki" panose="00000500000000000000" pitchFamily="50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0" y="591462"/>
            <a:ext cx="12236928" cy="61251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orki" panose="00000500000000000000" pitchFamily="50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37682"/>
              </p:ext>
            </p:extLst>
          </p:nvPr>
        </p:nvGraphicFramePr>
        <p:xfrm>
          <a:off x="294798" y="1194830"/>
          <a:ext cx="7261306" cy="21586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2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989">
                  <a:extLst>
                    <a:ext uri="{9D8B030D-6E8A-4147-A177-3AD203B41FA5}">
                      <a16:colId xmlns:a16="http://schemas.microsoft.com/office/drawing/2014/main" val="3214846823"/>
                    </a:ext>
                  </a:extLst>
                </a:gridCol>
              </a:tblGrid>
              <a:tr h="61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Показатель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orki" panose="00000500000000000000" pitchFamily="50" charset="-52"/>
                        </a:rPr>
                        <a:t>Ед.изм</a:t>
                      </a: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rki" panose="00000500000000000000" pitchFamily="50" charset="-52"/>
                        </a:rPr>
                        <a:t>2015</a:t>
                      </a:r>
                      <a:endParaRPr lang="ru-RU" sz="1600" b="1" dirty="0"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orki" panose="00000500000000000000" pitchFamily="50" charset="-52"/>
                        </a:rPr>
                        <a:t>2019</a:t>
                      </a:r>
                      <a:endParaRPr lang="ru-RU" sz="1600" b="1" dirty="0"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Corki" panose="00000500000000000000" pitchFamily="50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orki" panose="00000500000000000000" pitchFamily="50" charset="-52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Туристский поток, всего: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тыс. чел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305,4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330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413,7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438,02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orki" panose="00000500000000000000" pitchFamily="50" charset="-52"/>
                        </a:rPr>
                        <a:t>458,6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effectLst/>
                          <a:latin typeface="Corki" panose="00000500000000000000" pitchFamily="50" charset="-52"/>
                        </a:rPr>
                        <a:t>486,2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- в том числе иностранных туристов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тыс. чел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27,9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38,9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51,9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64,39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orki" panose="00000500000000000000" pitchFamily="50" charset="-52"/>
                        </a:rPr>
                        <a:t>77,0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effectLst/>
                          <a:latin typeface="Corki" panose="00000500000000000000" pitchFamily="50" charset="-52"/>
                        </a:rPr>
                        <a:t>21,5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48787F-8DD0-A846-96C2-F0351442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9" y="4806956"/>
            <a:ext cx="630523" cy="6305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2401" y="4801197"/>
            <a:ext cx="2803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Corki" panose="00000500000000000000" pitchFamily="50" charset="-52"/>
                <a:cs typeface="Times New Roman" pitchFamily="18" charset="0"/>
              </a:rPr>
              <a:t>Туристический поток за </a:t>
            </a:r>
            <a:r>
              <a:rPr lang="ru-RU" sz="2000" dirty="0" smtClean="0">
                <a:solidFill>
                  <a:srgbClr val="000000"/>
                </a:solidFill>
                <a:latin typeface="Corki" panose="00000500000000000000" pitchFamily="50" charset="-52"/>
                <a:cs typeface="Times New Roman" pitchFamily="18" charset="0"/>
              </a:rPr>
              <a:t>2021 год</a:t>
            </a:r>
            <a:endParaRPr lang="ru-RU" sz="2000" dirty="0">
              <a:solidFill>
                <a:srgbClr val="000000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2401" y="5173047"/>
            <a:ext cx="4088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486,2 </a:t>
            </a:r>
            <a:r>
              <a:rPr lang="ru-RU" sz="2000" dirty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тыс.</a:t>
            </a:r>
            <a:r>
              <a:rPr lang="ru-RU" sz="2000" dirty="0">
                <a:solidFill>
                  <a:srgbClr val="3A4D92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человек из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них</a:t>
            </a:r>
            <a:r>
              <a:rPr lang="ru-RU" sz="2000" dirty="0">
                <a:solidFill>
                  <a:srgbClr val="3A4D92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21,5 </a:t>
            </a:r>
            <a:r>
              <a:rPr lang="ru-RU" sz="2000" dirty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тыс.</a:t>
            </a:r>
            <a:r>
              <a:rPr lang="ru-RU" sz="2000" b="1" dirty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иностранцев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2401" y="3650920"/>
            <a:ext cx="4486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Количество коллективных средств </a:t>
            </a:r>
            <a:r>
              <a:rPr lang="ru-RU" sz="2000" dirty="0" smtClean="0">
                <a:solidFill>
                  <a:srgbClr val="000000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размещения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188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000000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2401" y="5757842"/>
            <a:ext cx="4594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orki" panose="00000500000000000000" pitchFamily="50" charset="-52"/>
                <a:cs typeface="Times New Roman" pitchFamily="18" charset="0"/>
              </a:rPr>
              <a:t>Количество региональных туроператоров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63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srgbClr val="000000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105DFD-979C-514F-BD89-A12645E29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39" y="3602389"/>
            <a:ext cx="687277" cy="6872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77540" y="4050151"/>
            <a:ext cx="943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dirty="0">
              <a:solidFill>
                <a:srgbClr val="F05A28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3651" y="4347117"/>
            <a:ext cx="4294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число номеров в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КСР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4 559,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cs typeface="Times New Roman" pitchFamily="18" charset="0"/>
              </a:rPr>
              <a:t>число мест в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cs typeface="Times New Roman" pitchFamily="18" charset="0"/>
              </a:rPr>
              <a:t>КСР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9 684</a:t>
            </a:r>
            <a:endParaRPr lang="ru-RU" sz="2000" dirty="0">
              <a:latin typeface="Corki" panose="00000500000000000000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8D63815-86D0-3642-ADDC-0C00EE95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39" y="5651840"/>
            <a:ext cx="654003" cy="75233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250049" y="1605506"/>
            <a:ext cx="359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rki" panose="00000500000000000000" pitchFamily="50" charset="-52"/>
                <a:cs typeface="Times New Roman" pitchFamily="18" charset="0"/>
              </a:rPr>
              <a:t>РЕАЛИЗАЦИЯ УКАЗОВ ПРЕЗИДЕНТА РФ ОТ 07.05.2012</a:t>
            </a:r>
            <a:endParaRPr lang="ru-RU" sz="2000" dirty="0">
              <a:latin typeface="Corki" panose="00000500000000000000" pitchFamily="50" charset="-52"/>
            </a:endParaRPr>
          </a:p>
        </p:txBody>
      </p:sp>
      <p:sp>
        <p:nvSpPr>
          <p:cNvPr id="31" name="Прямоугольник 102"/>
          <p:cNvSpPr>
            <a:spLocks noChangeArrowheads="1"/>
          </p:cNvSpPr>
          <p:nvPr/>
        </p:nvSpPr>
        <p:spPr bwMode="auto">
          <a:xfrm>
            <a:off x="7690353" y="2391413"/>
            <a:ext cx="45479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прирост рабочих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мест на малых и средних предприятиях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в сфере туриндустрии (накопленным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итогом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), по итогам получения государственной поддержки, как результат предоставления субсидии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C0ED48-6716-234E-B89B-FB5290D42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420" y="1534911"/>
            <a:ext cx="615971" cy="725966"/>
          </a:xfrm>
          <a:prstGeom prst="rect">
            <a:avLst/>
          </a:prstGeom>
        </p:spPr>
      </p:pic>
      <p:sp>
        <p:nvSpPr>
          <p:cNvPr id="33" name="Стрелка вниз 32"/>
          <p:cNvSpPr/>
          <p:nvPr/>
        </p:nvSpPr>
        <p:spPr>
          <a:xfrm>
            <a:off x="9398000" y="3654022"/>
            <a:ext cx="434109" cy="45274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Corki" panose="00000500000000000000" pitchFamily="50" charset="-5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43303" y="3734525"/>
            <a:ext cx="1071080" cy="750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Поддержку получили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667241" y="4476997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Corki" panose="00000500000000000000" pitchFamily="50" charset="-52"/>
              </a:rPr>
              <a:t>110</a:t>
            </a:r>
          </a:p>
          <a:p>
            <a:pPr algn="ctr"/>
            <a:r>
              <a:rPr lang="ru-RU" sz="2000" dirty="0" smtClean="0">
                <a:latin typeface="Corki" panose="00000500000000000000" pitchFamily="50" charset="-52"/>
              </a:rPr>
              <a:t>заявителей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398444" y="3735634"/>
            <a:ext cx="1054867" cy="750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на общую сумму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190308" y="4439499"/>
            <a:ext cx="1592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rki" panose="00000500000000000000" pitchFamily="50" charset="-52"/>
              </a:rPr>
              <a:t>5</a:t>
            </a:r>
            <a:r>
              <a:rPr lang="ru-RU" sz="2000" dirty="0" smtClean="0">
                <a:latin typeface="Corki" panose="00000500000000000000" pitchFamily="50" charset="-52"/>
              </a:rPr>
              <a:t>8 млн. руб.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883" y="4548302"/>
            <a:ext cx="410582" cy="4105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171" y="4396751"/>
            <a:ext cx="416273" cy="37167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064BDA8-847B-C34D-A448-DE50C3C084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9842" y="5397279"/>
            <a:ext cx="443606" cy="47529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417655" y="5157872"/>
            <a:ext cx="2394798" cy="14096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С 2011 по 2016 года создано 122 рабочих места, </a:t>
            </a:r>
          </a:p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с 2017 по 2020 создано</a:t>
            </a:r>
          </a:p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более 110 мест </a:t>
            </a:r>
          </a:p>
        </p:txBody>
      </p:sp>
    </p:spTree>
    <p:extLst>
      <p:ext uri="{BB962C8B-B14F-4D97-AF65-F5344CB8AC3E}">
        <p14:creationId xmlns:p14="http://schemas.microsoft.com/office/powerpoint/2010/main" val="420353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>
            <a:extLst/>
          </p:cNvPr>
          <p:cNvSpPr/>
          <p:nvPr/>
        </p:nvSpPr>
        <p:spPr>
          <a:xfrm>
            <a:off x="459330" y="568998"/>
            <a:ext cx="6240142" cy="119588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smtClean="0">
                <a:solidFill>
                  <a:schemeClr val="tx1"/>
                </a:solidFill>
                <a:latin typeface="Corki" panose="00000500000000000000" pitchFamily="50" charset="-52"/>
              </a:rPr>
              <a:t>Положение о совете по туризму мурманской области утверждено </a:t>
            </a:r>
            <a:r>
              <a:rPr lang="ru-RU" b="1" cap="all" dirty="0" smtClean="0">
                <a:solidFill>
                  <a:srgbClr val="0082C8"/>
                </a:solidFill>
                <a:latin typeface="Corki" panose="00000500000000000000" pitchFamily="50" charset="-52"/>
              </a:rPr>
              <a:t>постановлением правительства мурманской области от 15.12.2010 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rgbClr val="0082C8"/>
                </a:solidFill>
                <a:latin typeface="Corki" panose="00000500000000000000" pitchFamily="50" charset="-52"/>
              </a:rPr>
              <a:t>№ 569-ПП </a:t>
            </a:r>
            <a:r>
              <a:rPr lang="ru-RU" b="1" dirty="0" smtClean="0">
                <a:solidFill>
                  <a:srgbClr val="0082C8"/>
                </a:solidFill>
                <a:latin typeface="Corki" panose="00000500000000000000" pitchFamily="50" charset="-52"/>
              </a:rPr>
              <a:t>(ред. от 08.12.2016 № 613-ПП)</a:t>
            </a:r>
            <a:endParaRPr lang="ru-RU" b="1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 rot="5400000">
            <a:off x="9445617" y="-1346671"/>
            <a:ext cx="611784" cy="4381554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 bwMode="auto">
          <a:xfrm>
            <a:off x="7560733" y="475494"/>
            <a:ext cx="4347875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32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Обновлен состав Совета</a:t>
            </a:r>
            <a:endParaRPr lang="ru-RU" sz="3200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52" name="Скругленный прямоугольник 51">
            <a:extLst/>
          </p:cNvPr>
          <p:cNvSpPr/>
          <p:nvPr/>
        </p:nvSpPr>
        <p:spPr>
          <a:xfrm>
            <a:off x="876365" y="3424334"/>
            <a:ext cx="4896195" cy="65716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содействие формированию на территории Мурманской области конкурентоспособной туристско-рекреационной отрасли</a:t>
            </a:r>
          </a:p>
        </p:txBody>
      </p:sp>
      <p:sp>
        <p:nvSpPr>
          <p:cNvPr id="34" name="Скругленный прямоугольник 33">
            <a:extLst/>
          </p:cNvPr>
          <p:cNvSpPr/>
          <p:nvPr/>
        </p:nvSpPr>
        <p:spPr>
          <a:xfrm>
            <a:off x="6704098" y="3479096"/>
            <a:ext cx="5238189" cy="73874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содействие развитию межрегиональных и международных связей в целях продвижения туристского продукта Мурманской области</a:t>
            </a:r>
          </a:p>
        </p:txBody>
      </p:sp>
      <p:sp>
        <p:nvSpPr>
          <p:cNvPr id="35" name="Скругленный прямоугольник 34">
            <a:extLst/>
          </p:cNvPr>
          <p:cNvSpPr/>
          <p:nvPr/>
        </p:nvSpPr>
        <p:spPr>
          <a:xfrm>
            <a:off x="876364" y="4182301"/>
            <a:ext cx="4896196" cy="89501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обеспечение взаимодействия общественных объединений, предпринимателей, субъектов туристской индустрии, государственных органов и органов местного самоуправления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36" name="Скругленный прямоугольник 35">
            <a:extLst/>
          </p:cNvPr>
          <p:cNvSpPr/>
          <p:nvPr/>
        </p:nvSpPr>
        <p:spPr>
          <a:xfrm>
            <a:off x="6698298" y="5631974"/>
            <a:ext cx="5238191" cy="13207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повышение эффективности использования туристских ресурсов, в том числе содействие привлечению инвестиций, развитию транспортной, гостиничной и иной туристской инфраструктуры, совершенствование системы информационного и организационного обеспечения туристской индустрии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64106" y="5178119"/>
            <a:ext cx="4908454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содействие проведению научных, социологических, статистических исследований в сфере туризма, выработка рекомендаций по развитию туризма в Мурманской области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129" y="2922317"/>
            <a:ext cx="11578469" cy="430555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В состав Совета вошли  </a:t>
            </a:r>
            <a:r>
              <a:rPr lang="ru-RU" dirty="0">
                <a:solidFill>
                  <a:schemeClr val="bg1"/>
                </a:solidFill>
                <a:latin typeface="Corki" panose="00000500000000000000" pitchFamily="50" charset="-52"/>
              </a:rPr>
              <a:t>представители органов государственной </a:t>
            </a:r>
            <a:r>
              <a:rPr lang="ru-RU" dirty="0" smtClean="0">
                <a:solidFill>
                  <a:schemeClr val="bg1"/>
                </a:solidFill>
                <a:latin typeface="Corki" panose="00000500000000000000" pitchFamily="50" charset="-52"/>
              </a:rPr>
              <a:t>власти, местного самоуправления и субъекты </a:t>
            </a:r>
            <a:r>
              <a:rPr lang="ru-RU" dirty="0">
                <a:solidFill>
                  <a:schemeClr val="bg1"/>
                </a:solidFill>
                <a:latin typeface="Corki" panose="00000500000000000000" pitchFamily="50" charset="-52"/>
              </a:rPr>
              <a:t>туристской </a:t>
            </a:r>
            <a:r>
              <a:rPr lang="ru-RU" dirty="0" smtClean="0">
                <a:solidFill>
                  <a:schemeClr val="bg1"/>
                </a:solidFill>
                <a:latin typeface="Corki" panose="00000500000000000000" pitchFamily="50" charset="-52"/>
              </a:rPr>
              <a:t>индустрии</a:t>
            </a:r>
            <a:endParaRPr lang="ru-RU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3668515"/>
            <a:ext cx="355600" cy="3556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4720318"/>
            <a:ext cx="355600" cy="3556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6116325"/>
            <a:ext cx="355600" cy="330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67345"/>
            <a:ext cx="8454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Corki" panose="00000500000000000000" pitchFamily="50" charset="-52"/>
              </a:rPr>
              <a:t>РАБОТА СОВЕТА ПО ТУРИЗМУ МУРМАНСКОЙ ОБЛАСТИ</a:t>
            </a: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 rot="5400000">
            <a:off x="9660597" y="-264210"/>
            <a:ext cx="729369" cy="382241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 rot="5400000">
            <a:off x="3157259" y="-413293"/>
            <a:ext cx="844283" cy="54404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864105" y="1935657"/>
            <a:ext cx="5401371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dirty="0" smtClean="0">
                <a:solidFill>
                  <a:srgbClr val="000000"/>
                </a:solidFill>
                <a:latin typeface="Corki" panose="00000500000000000000" pitchFamily="50" charset="-52"/>
              </a:rPr>
              <a:t>Актуализированная информация о работе Совета по туризму Мурманской области размещена на сайте</a:t>
            </a:r>
          </a:p>
          <a:p>
            <a:pPr algn="ctr" defTabSz="917575">
              <a:buFont typeface="Arial" charset="0"/>
              <a:buNone/>
            </a:pPr>
            <a:r>
              <a:rPr lang="en-US" dirty="0">
                <a:solidFill>
                  <a:srgbClr val="0070C0"/>
                </a:solidFill>
                <a:latin typeface="Corki" panose="00000500000000000000" pitchFamily="50" charset="-52"/>
              </a:rPr>
              <a:t>https://tourism.gov-murman.ru</a:t>
            </a:r>
            <a:endParaRPr lang="ru-RU" dirty="0">
              <a:solidFill>
                <a:srgbClr val="0070C0"/>
              </a:solidFill>
              <a:latin typeface="Corki" panose="00000500000000000000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A082C74-5977-CF44-9629-E456B1E1D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99" y="626130"/>
            <a:ext cx="535701" cy="61223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9AF85E0-C096-A749-9ED0-46ACF6BE5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641" y="1699616"/>
            <a:ext cx="490345" cy="49034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490" y="2118085"/>
            <a:ext cx="355600" cy="355600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600" dirty="0" smtClean="0">
              <a:solidFill>
                <a:schemeClr val="bg1">
                  <a:lumMod val="50000"/>
                </a:schemeClr>
              </a:solidFill>
              <a:latin typeface="Corki" panose="00000500000000000000" pitchFamily="50" charset="-52"/>
            </a:endParaRPr>
          </a:p>
        </p:txBody>
      </p:sp>
      <p:sp>
        <p:nvSpPr>
          <p:cNvPr id="28" name="Скругленный прямоугольник 27">
            <a:extLst/>
          </p:cNvPr>
          <p:cNvSpPr/>
          <p:nvPr/>
        </p:nvSpPr>
        <p:spPr>
          <a:xfrm>
            <a:off x="6704095" y="4468800"/>
            <a:ext cx="5238190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29" name="Скругленный прямоугольник 28">
            <a:extLst/>
          </p:cNvPr>
          <p:cNvSpPr/>
          <p:nvPr/>
        </p:nvSpPr>
        <p:spPr>
          <a:xfrm>
            <a:off x="819835" y="6217125"/>
            <a:ext cx="4933985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4" y="3555734"/>
            <a:ext cx="355600" cy="3556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4399912"/>
            <a:ext cx="355600" cy="3556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29" y="5436766"/>
            <a:ext cx="355600" cy="3556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6473620"/>
            <a:ext cx="355600" cy="330200"/>
          </a:xfrm>
          <a:prstGeom prst="rect">
            <a:avLst/>
          </a:prstGeom>
        </p:spPr>
      </p:pic>
      <p:sp>
        <p:nvSpPr>
          <p:cNvPr id="46" name="Содержимое 2"/>
          <p:cNvSpPr txBox="1">
            <a:spLocks/>
          </p:cNvSpPr>
          <p:nvPr/>
        </p:nvSpPr>
        <p:spPr bwMode="auto">
          <a:xfrm>
            <a:off x="8512250" y="1282313"/>
            <a:ext cx="3350273" cy="5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endParaRPr lang="ru-RU" sz="1600" dirty="0" smtClean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pPr algn="ctr" defTabSz="917575">
              <a:buFont typeface="Arial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Резерв кандидатов в члены закрыт</a:t>
            </a: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8119871" y="2134747"/>
            <a:ext cx="3821727" cy="666319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Corki" panose="00000500000000000000" pitchFamily="50" charset="-52"/>
              </a:rPr>
              <a:t>Проведено заседание Совета 27.09.2021</a:t>
            </a:r>
          </a:p>
        </p:txBody>
      </p:sp>
    </p:spTree>
    <p:extLst>
      <p:ext uri="{BB962C8B-B14F-4D97-AF65-F5344CB8AC3E}">
        <p14:creationId xmlns:p14="http://schemas.microsoft.com/office/powerpoint/2010/main" val="551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0" y="603505"/>
            <a:ext cx="12236928" cy="60837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>
              <a:latin typeface="Corki" panose="00000500000000000000" pitchFamily="50" charset="-52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5843715" y="-4749058"/>
            <a:ext cx="524573" cy="11389043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7575">
              <a:buFont typeface="Arial" charset="0"/>
              <a:buNone/>
            </a:pPr>
            <a:endParaRPr lang="ru-RU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239593" y="1398193"/>
            <a:ext cx="4747523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Создание смотровых площадок с придорожной инфраструктурой и причальной инфраструктуры </a:t>
            </a: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239565" y="5143990"/>
            <a:ext cx="4747524" cy="124766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Проведение серии выездных экспертных площадок в муниципалитетах </a:t>
            </a:r>
            <a:endParaRPr lang="en-US" sz="2000" dirty="0" smtClean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в рамках</a:t>
            </a:r>
            <a:r>
              <a:rPr lang="en-US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проекта </a:t>
            </a:r>
          </a:p>
          <a:p>
            <a:pPr algn="ctr"/>
            <a:r>
              <a:rPr lang="ru-RU" sz="1400" b="1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АРКТИЧЕСКАЯ </a:t>
            </a:r>
            <a:r>
              <a:rPr lang="ru-RU" sz="1400" b="1" dirty="0">
                <a:solidFill>
                  <a:schemeClr val="accent6"/>
                </a:solidFill>
                <a:latin typeface="Corki" panose="00000500000000000000" pitchFamily="50" charset="-52"/>
              </a:rPr>
              <a:t>ЛАБОРАТОРИЯ ТУРИЗМА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30936" y="704349"/>
            <a:ext cx="10990143" cy="98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/>
            <a:r>
              <a:rPr lang="ru-RU" sz="3200" b="1" dirty="0">
                <a:solidFill>
                  <a:schemeClr val="bg1"/>
                </a:solidFill>
                <a:latin typeface="Corki" panose="00000500000000000000" pitchFamily="50" charset="-52"/>
              </a:rPr>
              <a:t>2022</a:t>
            </a:r>
            <a:r>
              <a:rPr lang="ru-RU" sz="32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 ГОД </a:t>
            </a:r>
            <a:r>
              <a:rPr lang="ru-RU" sz="3200" b="1" dirty="0">
                <a:solidFill>
                  <a:schemeClr val="bg1"/>
                </a:solidFill>
                <a:latin typeface="Corki" panose="00000500000000000000" pitchFamily="50" charset="-52"/>
              </a:rPr>
              <a:t>ЭКОЛОГИЧЕСКОГО ТУРИЗМА НА КОЛЬСКОМ ПОЛУОСТРОВЕ</a:t>
            </a:r>
          </a:p>
          <a:p>
            <a:pPr algn="ctr" defTabSz="917575"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 </a:t>
            </a:r>
            <a:endParaRPr lang="ru-RU" sz="32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284140" y="2605142"/>
            <a:ext cx="4747551" cy="85261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Развитие инфраструктуры з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а счет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субсидий и премий</a:t>
            </a:r>
            <a:endParaRPr 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6940628" y="1651923"/>
            <a:ext cx="4859896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Продвижение региона как </a:t>
            </a:r>
            <a:r>
              <a:rPr lang="ru-RU" altLang="ru-RU" sz="2000" dirty="0" err="1" smtClean="0">
                <a:solidFill>
                  <a:schemeClr val="tx1"/>
                </a:solidFill>
                <a:latin typeface="Corki" panose="00000500000000000000" pitchFamily="50" charset="-52"/>
              </a:rPr>
              <a:t>мекки</a:t>
            </a:r>
            <a:r>
              <a:rPr lang="ru-RU" alt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 экологически ответственного туризма</a:t>
            </a:r>
            <a:endParaRPr lang="ru-RU" alt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-37414" y="75620"/>
            <a:ext cx="12107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orki" panose="00000500000000000000" pitchFamily="50" charset="-52"/>
              </a:rPr>
              <a:t>О КЛЮЧЕВЫХ НАПРАВЛЕНИЯХ КОМИТЕТА ПО ТУРИЗМУ МУРМАНСКОЙ ОБЛАСТИ</a:t>
            </a:r>
            <a:endParaRPr lang="ru-RU" sz="2400" dirty="0">
              <a:latin typeface="Corki" panose="00000500000000000000" pitchFamily="50" charset="-52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268993" y="3882822"/>
            <a:ext cx="4747551" cy="81795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Реализация мероприятий в рамках национального проекта «Туризм и индустрия гостеприимства»</a:t>
            </a:r>
          </a:p>
        </p:txBody>
      </p:sp>
      <p:sp>
        <p:nvSpPr>
          <p:cNvPr id="60" name="Скругленный прямоугольник 59">
            <a:extLst/>
          </p:cNvPr>
          <p:cNvSpPr/>
          <p:nvPr/>
        </p:nvSpPr>
        <p:spPr>
          <a:xfrm>
            <a:off x="6940625" y="4717645"/>
            <a:ext cx="4859896" cy="95163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Ежегодная региональная премия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«</a:t>
            </a:r>
            <a:r>
              <a:rPr lang="en-US" sz="2000" dirty="0">
                <a:solidFill>
                  <a:schemeClr val="tx1"/>
                </a:solidFill>
                <a:latin typeface="Corki" panose="00000500000000000000" pitchFamily="50" charset="-52"/>
              </a:rPr>
              <a:t>M</a:t>
            </a:r>
            <a:r>
              <a:rPr lang="ru-RU" sz="2000" dirty="0" err="1" smtClean="0">
                <a:solidFill>
                  <a:schemeClr val="tx1"/>
                </a:solidFill>
                <a:latin typeface="Corki" panose="00000500000000000000" pitchFamily="50" charset="-52"/>
              </a:rPr>
              <a:t>urmansk.Travel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A</a:t>
            </a:r>
            <a:r>
              <a:rPr lang="ru-RU" sz="2000" dirty="0" err="1" smtClean="0">
                <a:solidFill>
                  <a:schemeClr val="tx1"/>
                </a:solidFill>
                <a:latin typeface="Corki" panose="00000500000000000000" pitchFamily="50" charset="-52"/>
              </a:rPr>
              <a:t>wards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»</a:t>
            </a:r>
            <a:endParaRPr 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6940628" y="3038935"/>
            <a:ext cx="4859895" cy="105692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Выявление ресурсной базы для создания сети </a:t>
            </a:r>
            <a:r>
              <a:rPr lang="ru-RU" altLang="ru-RU" sz="2000" dirty="0" err="1" smtClean="0">
                <a:solidFill>
                  <a:schemeClr val="tx1"/>
                </a:solidFill>
                <a:latin typeface="Corki" panose="00000500000000000000" pitchFamily="50" charset="-52"/>
              </a:rPr>
              <a:t>экомаршрутов</a:t>
            </a:r>
            <a:endParaRPr lang="ru-RU" alt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821C57E-47AD-4C41-8296-1F758DCA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67" y="3308804"/>
            <a:ext cx="508798" cy="51718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DE95CD-166D-A24C-A441-561B8974E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88" y="5538660"/>
            <a:ext cx="478876" cy="495979"/>
          </a:xfrm>
          <a:prstGeom prst="rect">
            <a:avLst/>
          </a:prstGeom>
        </p:spPr>
      </p:pic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t>7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E6C0389-9AD6-D84B-A552-171CDD7FB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87" y="1577823"/>
            <a:ext cx="588599" cy="4204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B2C81A1-CB9C-43F2-816B-C48EDC612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460" y="4930704"/>
            <a:ext cx="525515" cy="5255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B276250-4BA0-504F-9052-9916BBC20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259" y="1760476"/>
            <a:ext cx="685213" cy="6852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41EA06F-194D-4DBD-ADFC-0CB5FF90C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3" y="2579026"/>
            <a:ext cx="797857" cy="79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8E5FF2F-7322-4B2C-B3FA-5EA894DBE4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779" y="4008000"/>
            <a:ext cx="588576" cy="5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-1284" y="691933"/>
            <a:ext cx="12236928" cy="616375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>
              <a:latin typeface="Corki" panose="00000500000000000000" pitchFamily="50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-1284" y="85932"/>
            <a:ext cx="1214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orki" panose="00000500000000000000" pitchFamily="50" charset="-52"/>
              </a:rPr>
              <a:t>О ЦЕЛЕВЫХ ПОКАЗАТЕЛЕЙ ГОСУДАРСТВЕННОЙ ПРОГРАММЫ В 2022 ГОДУ</a:t>
            </a:r>
            <a:endParaRPr lang="ru-RU" b="1" dirty="0">
              <a:latin typeface="Corki" panose="000005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359" y="6820334"/>
            <a:ext cx="2753916" cy="383297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Corki" panose="00000500000000000000" pitchFamily="50" charset="-52"/>
              </a:rPr>
              <a:t>                                    </a:t>
            </a:r>
            <a:fld id="{8AEA689C-0428-2041-A422-96CC7CA87939}" type="slidenum">
              <a:rPr lang="ru-RU" sz="1800" b="1" smtClean="0">
                <a:latin typeface="Corki" panose="00000500000000000000" pitchFamily="50" charset="-52"/>
              </a:rPr>
              <a:pPr algn="just"/>
              <a:t>8</a:t>
            </a:fld>
            <a:endParaRPr lang="ru-RU" sz="1800" b="1" dirty="0">
              <a:latin typeface="Corki" panose="00000500000000000000" pitchFamily="50" charset="-52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093292" y="1526881"/>
            <a:ext cx="10601767" cy="5236596"/>
            <a:chOff x="3006290" y="2311372"/>
            <a:chExt cx="7457474" cy="6062111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3006290" y="2311372"/>
              <a:ext cx="7457474" cy="6062111"/>
            </a:xfrm>
            <a:prstGeom prst="roundRect">
              <a:avLst>
                <a:gd name="adj" fmla="val 2528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b="1" dirty="0">
                <a:latin typeface="Corki" panose="00000500000000000000" pitchFamily="50" charset="-5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4430" y="3171665"/>
              <a:ext cx="2199708" cy="42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accent3"/>
                  </a:solidFill>
                  <a:latin typeface="Corki" panose="00000500000000000000" pitchFamily="50" charset="-52"/>
                </a:rPr>
                <a:t>                   76</a:t>
              </a:r>
              <a:endParaRPr lang="ru-RU" b="1" dirty="0">
                <a:solidFill>
                  <a:schemeClr val="accent3"/>
                </a:solidFill>
                <a:latin typeface="Corki" panose="00000500000000000000" pitchFamily="50" charset="-5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428102" y="3591604"/>
              <a:ext cx="3670503" cy="74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>
                  <a:solidFill>
                    <a:schemeClr val="accent6"/>
                  </a:solidFill>
                  <a:latin typeface="Corki" panose="00000500000000000000" pitchFamily="50" charset="-52"/>
                </a:rPr>
                <a:t>Организация экспозиций Мурманской области на региональных, межрегиональных и международных выставках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30571" y="3159611"/>
              <a:ext cx="3258474" cy="42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>
                  <a:solidFill>
                    <a:schemeClr val="accent5"/>
                  </a:solidFill>
                  <a:latin typeface="Corki" panose="00000500000000000000" pitchFamily="50" charset="-52"/>
                </a:rPr>
                <a:t>Установка знаков туристской </a:t>
              </a:r>
              <a:r>
                <a:rPr lang="ru-RU" b="1" dirty="0" smtClean="0">
                  <a:solidFill>
                    <a:schemeClr val="accent5"/>
                  </a:solidFill>
                  <a:latin typeface="Corki" panose="00000500000000000000" pitchFamily="50" charset="-52"/>
                </a:rPr>
                <a:t>навигации</a:t>
              </a:r>
              <a:endParaRPr lang="ru-RU" b="1" dirty="0">
                <a:solidFill>
                  <a:schemeClr val="accent5"/>
                </a:solidFill>
                <a:latin typeface="Corki" panose="00000500000000000000" pitchFamily="50" charset="-5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30935" y="3737195"/>
              <a:ext cx="1319322" cy="42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accent3"/>
                  </a:solidFill>
                  <a:latin typeface="Corki" panose="00000500000000000000" pitchFamily="50" charset="-52"/>
                </a:rPr>
                <a:t>                      4</a:t>
              </a:r>
              <a:endParaRPr lang="ru-RU" b="1" dirty="0">
                <a:solidFill>
                  <a:schemeClr val="accent3"/>
                </a:solidFill>
                <a:latin typeface="Corki" panose="00000500000000000000" pitchFamily="50" charset="-52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757800" y="2532994"/>
              <a:ext cx="891015" cy="427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accent3"/>
                  </a:solidFill>
                  <a:latin typeface="Corki" panose="00000500000000000000" pitchFamily="50" charset="-52"/>
                </a:rPr>
                <a:t>Наименование</a:t>
              </a:r>
              <a:endParaRPr lang="ru-RU" b="1" dirty="0">
                <a:solidFill>
                  <a:schemeClr val="accent3"/>
                </a:solidFill>
                <a:latin typeface="Corki" panose="00000500000000000000" pitchFamily="50" charset="-52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206306" y="3578772"/>
              <a:ext cx="7128679" cy="1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206306" y="4323344"/>
              <a:ext cx="7148329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Прямоугольник 101"/>
          <p:cNvSpPr/>
          <p:nvPr/>
        </p:nvSpPr>
        <p:spPr>
          <a:xfrm>
            <a:off x="3568399" y="4917387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903,9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479816" y="4065583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1 63,8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612994" y="490172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6,5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84750" y="734089"/>
            <a:ext cx="3877646" cy="652308"/>
            <a:chOff x="3197102" y="7024388"/>
            <a:chExt cx="3784886" cy="652308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3197102" y="7297336"/>
              <a:ext cx="736389" cy="369332"/>
            </a:xfrm>
            <a:prstGeom prst="rect">
              <a:avLst/>
            </a:prstGeom>
            <a:solidFill>
              <a:srgbClr val="0082C8"/>
            </a:solidFill>
            <a:ln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2015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793975" y="708259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2016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380445" y="7297337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2017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57072" y="705563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2018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536364" y="730736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2019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245599" y="7024388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2020</a:t>
              </a: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1441886" y="1006772"/>
            <a:ext cx="3148227" cy="369332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rgbClr val="0082C8"/>
                </a:solidFill>
                <a:latin typeface="Corki" panose="00000500000000000000" pitchFamily="50" charset="-52"/>
              </a:rPr>
              <a:t>СРОКИ РЕАЛИЗАЦИИ:</a:t>
            </a:r>
            <a:endParaRPr lang="ru-RU" b="1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279" y="1076825"/>
            <a:ext cx="355600" cy="355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587206" y="1642944"/>
            <a:ext cx="194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solidFill>
                <a:schemeClr val="accent3"/>
              </a:solidFill>
              <a:latin typeface="Corki" panose="00000500000000000000" pitchFamily="50" charset="-52"/>
            </a:endParaRPr>
          </a:p>
          <a:p>
            <a:pPr algn="just"/>
            <a:r>
              <a:rPr lang="ru-RU" b="1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             План 2022</a:t>
            </a:r>
            <a:endParaRPr lang="ru-RU" b="1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10005" y="1605066"/>
            <a:ext cx="230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solidFill>
                <a:srgbClr val="F05A28"/>
              </a:solidFill>
              <a:latin typeface="Corki" panose="00000500000000000000" pitchFamily="50" charset="-52"/>
            </a:endParaRPr>
          </a:p>
          <a:p>
            <a:pPr algn="just"/>
            <a:r>
              <a:rPr lang="ru-RU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            Факт 2022</a:t>
            </a:r>
            <a:endParaRPr lang="ru-RU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98395" y="2286692"/>
            <a:ext cx="158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1303612" y="3797777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22434" y="3392276"/>
            <a:ext cx="469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Организация </a:t>
            </a: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пресс-туров и инфо-туров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2433" y="3870157"/>
            <a:ext cx="517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b="1" dirty="0">
                <a:solidFill>
                  <a:srgbClr val="0082C8"/>
                </a:solidFill>
                <a:latin typeface="Corki" panose="00000500000000000000" pitchFamily="50" charset="-52"/>
              </a:rPr>
              <a:t>Предоставление субсидий субъектам туриндустрии Мурманской области на развитие придорожного сервиса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94804" y="4538265"/>
            <a:ext cx="5166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Организация и проведение ежегодной региональной премии "MURMANSK.TRAVEL </a:t>
            </a:r>
            <a:r>
              <a:rPr lang="ru-RU" b="1" dirty="0" err="1">
                <a:solidFill>
                  <a:srgbClr val="F05A28"/>
                </a:solidFill>
                <a:latin typeface="Corki" panose="00000500000000000000" pitchFamily="50" charset="-52"/>
              </a:rPr>
              <a:t>Awards</a:t>
            </a: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"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587206" y="3358577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 6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80006" y="3967650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10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589609" y="4853520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 5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9780" y="5271061"/>
            <a:ext cx="6801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b="1" dirty="0">
                <a:solidFill>
                  <a:srgbClr val="0082C8"/>
                </a:solidFill>
                <a:latin typeface="Corki" panose="00000500000000000000" pitchFamily="50" charset="-52"/>
              </a:rPr>
              <a:t>Предоставление </a:t>
            </a:r>
            <a:r>
              <a:rPr lang="ru-RU" b="1" dirty="0" err="1">
                <a:solidFill>
                  <a:srgbClr val="0082C8"/>
                </a:solidFill>
                <a:latin typeface="Corki" panose="00000500000000000000" pitchFamily="50" charset="-52"/>
              </a:rPr>
              <a:t>грантовой</a:t>
            </a:r>
            <a:r>
              <a:rPr lang="ru-RU" b="1" dirty="0">
                <a:solidFill>
                  <a:srgbClr val="0082C8"/>
                </a:solidFill>
                <a:latin typeface="Corki" panose="00000500000000000000" pitchFamily="50" charset="-52"/>
              </a:rPr>
              <a:t> поддержки общественных и предпринимательских инициатив, направленных на развитие внутреннего и въездного туризма в Мурманской области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8923" y="6109730"/>
            <a:ext cx="4202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Предоставление </a:t>
            </a:r>
            <a:r>
              <a:rPr lang="ru-RU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субсидии субъектам </a:t>
            </a: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туриндустрии в сфере внутреннего и въездного туризма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582825" y="5567309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44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582824" y="6185806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 4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C67F30CE-47A8-4340-B8A4-E50CC2F51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72" y="828634"/>
            <a:ext cx="519544" cy="593764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8819586" y="2779245"/>
            <a:ext cx="152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2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819586" y="3366553"/>
            <a:ext cx="149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836740" y="3967650"/>
            <a:ext cx="148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23960" y="4869988"/>
            <a:ext cx="1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92642" y="5584257"/>
            <a:ext cx="135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275677" y="4531974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283098" y="5255941"/>
            <a:ext cx="10154855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1303612" y="6185807"/>
            <a:ext cx="10162277" cy="10675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AE347F96-3121-594B-97AE-76149C162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22" y="2145853"/>
            <a:ext cx="392722" cy="36467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DC88B9B5-6926-FD48-B578-D581FFB4A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61" y="3342641"/>
            <a:ext cx="392722" cy="39272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28" y="6171361"/>
            <a:ext cx="359233" cy="359233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0050986" y="1105874"/>
            <a:ext cx="813716" cy="36933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2021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819586" y="6196482"/>
            <a:ext cx="156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757317" y="811363"/>
            <a:ext cx="813716" cy="369332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2022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C5887718-D708-FF47-9F0B-29ACC5CA4D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423" y="2687583"/>
            <a:ext cx="355600" cy="3556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361D1D6-A5E3-5141-B2E2-CEB2FA3FD3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396" y="3999891"/>
            <a:ext cx="444500" cy="3175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50F1599-F5F6-5347-BFBD-CD96E435F4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413" y="4685829"/>
            <a:ext cx="355600" cy="4318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54C81A1-333A-384F-BA7F-56229287A9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413" y="5443930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orki" panose="00000500000000000000" pitchFamily="50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8" y="2609711"/>
            <a:ext cx="8232042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Контактная информация: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Комитет по туризму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Мурманской области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Адрес фактический: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ул. Книповича, д. 48, г. Мурманск, 183032</a:t>
            </a:r>
          </a:p>
          <a:p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</a:rPr>
              <a:t>Адрес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юридический: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пр. Ленина, </a:t>
            </a:r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</a:rPr>
              <a:t>д.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75, </a:t>
            </a:r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</a:rPr>
              <a:t>г. Мурманск,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183006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endParaRPr lang="ru-RU" sz="2000" dirty="0" smtClean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Тел. (8152) 48-6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6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-8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6</a:t>
            </a:r>
            <a:endParaRPr lang="ru-RU" sz="2000" dirty="0" smtClean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ОГРН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1205100000093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ОКПО </a:t>
            </a:r>
            <a:r>
              <a:rPr lang="en-US" sz="2000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42990301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ИНН5190082350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/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КПП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519001001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1321" y="5513588"/>
            <a:ext cx="27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https://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vk.com/murman.tourism51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8145" y="4962854"/>
            <a:ext cx="2505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https://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tourism.gov-murman.ru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t="2542" r="9062" b="5373"/>
          <a:stretch/>
        </p:blipFill>
        <p:spPr>
          <a:xfrm>
            <a:off x="8431836" y="4993117"/>
            <a:ext cx="305868" cy="276597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8264</TotalTime>
  <Words>995</Words>
  <Application>Microsoft Office PowerPoint</Application>
  <PresentationFormat>Произвольный</PresentationFormat>
  <Paragraphs>211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Gulim</vt:lpstr>
      <vt:lpstr>Arial</vt:lpstr>
      <vt:lpstr>Calibri</vt:lpstr>
      <vt:lpstr>Calibri Light</vt:lpstr>
      <vt:lpstr>Corki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Мальцев Д.В.</cp:lastModifiedBy>
  <cp:revision>585</cp:revision>
  <cp:lastPrinted>2020-02-21T11:20:26Z</cp:lastPrinted>
  <dcterms:created xsi:type="dcterms:W3CDTF">2019-09-18T12:34:40Z</dcterms:created>
  <dcterms:modified xsi:type="dcterms:W3CDTF">2022-04-20T08:15:57Z</dcterms:modified>
</cp:coreProperties>
</file>