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12" r:id="rId4"/>
    <p:sldId id="309" r:id="rId5"/>
    <p:sldId id="314" r:id="rId6"/>
    <p:sldId id="308" r:id="rId7"/>
    <p:sldId id="310" r:id="rId8"/>
    <p:sldId id="313" r:id="rId9"/>
    <p:sldId id="258" r:id="rId10"/>
  </p:sldIdLst>
  <p:sldSz cx="12239625" cy="7199313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F06131"/>
    <a:srgbClr val="F05A28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743" autoAdjust="0"/>
  </p:normalViewPr>
  <p:slideViewPr>
    <p:cSldViewPr snapToGrid="0" snapToObjects="1">
      <p:cViewPr varScale="1">
        <p:scale>
          <a:sx n="105" d="100"/>
          <a:sy n="105" d="100"/>
        </p:scale>
        <p:origin x="906" y="84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4038" y="1243013"/>
            <a:ext cx="570071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30E28-64DD-4339-AC4D-539BB599FF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2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0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8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3.emf"/><Relationship Id="rId5" Type="http://schemas.openxmlformats.org/officeDocument/2006/relationships/image" Target="../media/image28.emf"/><Relationship Id="rId10" Type="http://schemas.openxmlformats.org/officeDocument/2006/relationships/image" Target="../media/image32.emf"/><Relationship Id="rId4" Type="http://schemas.openxmlformats.org/officeDocument/2006/relationships/image" Target="../media/image27.emf"/><Relationship Id="rId9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Corki" panose="000005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521672" y="3432530"/>
            <a:ext cx="1049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Бюджет Комитета по туризму мурманской области для граждан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2777619" y="4900710"/>
            <a:ext cx="6960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Выпуск 3.  Исполнение за 2022 год</a:t>
            </a:r>
            <a:endParaRPr lang="ru-RU" sz="4000" b="1" cap="all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600200" y="4965692"/>
            <a:ext cx="535423" cy="4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3175" y="747978"/>
            <a:ext cx="12236450" cy="5951416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92543" y="965771"/>
            <a:ext cx="6137002" cy="845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orki" panose="00000500000000000000" pitchFamily="50" charset="-52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895305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СТРУКТУРА КОМИТЕТА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3049" y="946158"/>
            <a:ext cx="815004" cy="815004"/>
          </a:xfrm>
          <a:prstGeom prst="rect">
            <a:avLst/>
          </a:prstGeom>
        </p:spPr>
      </p:pic>
      <p:sp>
        <p:nvSpPr>
          <p:cNvPr id="2051" name="Прямоугольник 7"/>
          <p:cNvSpPr>
            <a:spLocks noChangeArrowheads="1"/>
          </p:cNvSpPr>
          <p:nvPr/>
        </p:nvSpPr>
        <p:spPr bwMode="auto">
          <a:xfrm>
            <a:off x="1677126" y="1087456"/>
            <a:ext cx="4386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13.01.2020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СОЗДАН ОРГАН В СФЕРЕ ТУРИЗМА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4" y="918529"/>
            <a:ext cx="1190690" cy="850493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/>
          </p:cNvPr>
          <p:cNvSpPr/>
          <p:nvPr/>
        </p:nvSpPr>
        <p:spPr>
          <a:xfrm>
            <a:off x="7284055" y="4566980"/>
            <a:ext cx="4334271" cy="11823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ПРОДВИЖЕНИЯ И МАРКЕТИНГА (5 ЕД.)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193017" y="4122298"/>
            <a:ext cx="4334271" cy="1180866"/>
          </a:xfrm>
          <a:prstGeom prst="roundRect">
            <a:avLst>
              <a:gd name="adj" fmla="val 12846"/>
            </a:avLst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ОТДЕЛ РЕАЛИЗАЦИИ ГОСУДАРСТВЕННЫХ ПРОГРАММ И ГОСУДАРСТВЕННОЙ ПОДДЕРЖКИ СУБЪЕКТОВ ТУРИНДУСТРИИ (5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161804" y="1990214"/>
            <a:ext cx="4499240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председатель Комитета по туризму </a:t>
            </a:r>
            <a:r>
              <a:rPr lang="ru-RU" sz="2000" dirty="0">
                <a:solidFill>
                  <a:schemeClr val="accent6"/>
                </a:solidFill>
                <a:latin typeface="Corki" panose="00000500000000000000" pitchFamily="50" charset="-52"/>
              </a:rPr>
              <a:t>Мурманской области </a:t>
            </a:r>
            <a:r>
              <a:rPr lang="ru-RU" sz="2000" dirty="0" smtClean="0">
                <a:solidFill>
                  <a:srgbClr val="F05A28"/>
                </a:solidFill>
                <a:latin typeface="Corki" panose="00000500000000000000" pitchFamily="50" charset="-52"/>
              </a:rPr>
              <a:t>Елисеев Александр Васильевич</a:t>
            </a:r>
            <a:endParaRPr lang="ru-RU" sz="20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499593" y="1158773"/>
            <a:ext cx="5325644" cy="45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ПОЛОЖЕНИЕ О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КОМИТЕТЕ ПО ТУРИЗМУ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 </a:t>
            </a:r>
            <a:endParaRPr lang="ru-RU" sz="2000" b="1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ОТ 15.11.2019 </a:t>
            </a:r>
            <a:r>
              <a:rPr lang="ru-RU" sz="2000" b="1" dirty="0">
                <a:solidFill>
                  <a:schemeClr val="bg1"/>
                </a:solidFill>
                <a:latin typeface="Corki" panose="00000500000000000000" pitchFamily="50" charset="-52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516-ПП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DC5D961-2CD2-B24B-B7F3-332B1745A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537" y="2067489"/>
            <a:ext cx="586370" cy="64919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58" y="4409830"/>
            <a:ext cx="498868" cy="498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593" y="4908698"/>
            <a:ext cx="498868" cy="498868"/>
          </a:xfrm>
          <a:prstGeom prst="rect">
            <a:avLst/>
          </a:prstGeom>
        </p:spPr>
      </p:pic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130171" y="5512361"/>
            <a:ext cx="4334270" cy="104083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СЕКТОР ГОСУДАРСТВЕННОГО РЕГУЛИРОВАНИЯ И РАЗВИТИЯ ТУРИСТСКОЙ ДЕЯТЕЛЬНОСТИ (3 ЕД.)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825" y="5763871"/>
            <a:ext cx="498868" cy="498868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7476470" y="3421037"/>
            <a:ext cx="3949437" cy="773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 – начальник отдела продвижения и маркетинга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Corki" panose="00000500000000000000" pitchFamily="50" charset="-52"/>
              </a:rPr>
              <a:t>Булыгина Ирина Ивановна</a:t>
            </a:r>
            <a:endParaRPr lang="ru-RU" sz="1600" b="1" dirty="0">
              <a:solidFill>
                <a:schemeClr val="accent5"/>
              </a:solidFill>
              <a:latin typeface="Corki" panose="00000500000000000000" pitchFamily="50" charset="-52"/>
            </a:endParaRPr>
          </a:p>
        </p:txBody>
      </p:sp>
      <p:cxnSp>
        <p:nvCxnSpPr>
          <p:cNvPr id="53" name="Прямая соединительная линия 52"/>
          <p:cNvCxnSpPr>
            <a:endCxn id="68" idx="3"/>
          </p:cNvCxnSpPr>
          <p:nvPr/>
        </p:nvCxnSpPr>
        <p:spPr>
          <a:xfrm flipH="1">
            <a:off x="5527288" y="4712731"/>
            <a:ext cx="416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944164" y="3538490"/>
            <a:ext cx="4" cy="2567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1403073" y="3137692"/>
            <a:ext cx="3949437" cy="801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Заместитель председателя комитета</a:t>
            </a:r>
          </a:p>
          <a:p>
            <a:pPr algn="ctr"/>
            <a:r>
              <a:rPr lang="ru-RU" sz="16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Бугаев Максим Андреевич</a:t>
            </a:r>
            <a:endParaRPr lang="ru-RU" sz="1600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239375" y="2763902"/>
            <a:ext cx="0" cy="65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560754" y="2763901"/>
            <a:ext cx="0" cy="373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1444407" y="3821835"/>
            <a:ext cx="65364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5352510" y="3538490"/>
            <a:ext cx="584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491438" y="6105877"/>
            <a:ext cx="4527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2098053" y="3821836"/>
            <a:ext cx="0" cy="1336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1618326" y="5158133"/>
            <a:ext cx="479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146680" y="782827"/>
            <a:ext cx="12043496" cy="610549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36483" y="241570"/>
            <a:ext cx="12003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orki" panose="00000500000000000000" pitchFamily="50" charset="-52"/>
              </a:rPr>
              <a:t>СВЕДЕНИЯ О ДОХОДАХ И РАСХОДАХ </a:t>
            </a:r>
            <a:r>
              <a:rPr lang="ru-RU" sz="1600" dirty="0" smtClean="0">
                <a:latin typeface="Corki" panose="00000500000000000000" pitchFamily="50" charset="-52"/>
              </a:rPr>
              <a:t>КОМИТЕТА: </a:t>
            </a:r>
            <a:r>
              <a:rPr lang="ru-RU" sz="1600" dirty="0">
                <a:latin typeface="Corki" panose="00000500000000000000" pitchFamily="50" charset="-52"/>
              </a:rPr>
              <a:t>ПЛАН И ИСПОЛНЕНИЕ ЗА </a:t>
            </a:r>
            <a:r>
              <a:rPr lang="ru-RU" sz="1600" dirty="0" smtClean="0">
                <a:latin typeface="Corki" panose="00000500000000000000" pitchFamily="50" charset="-52"/>
              </a:rPr>
              <a:t>2022 ГОД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4880" y="6682141"/>
            <a:ext cx="2753916" cy="383297"/>
          </a:xfrm>
        </p:spPr>
        <p:txBody>
          <a:bodyPr/>
          <a:lstStyle/>
          <a:p>
            <a:fld id="{8AEA689C-0428-2041-A422-96CC7CA87939}" type="slidenum">
              <a:rPr lang="ru-RU" sz="1600" smtClean="0">
                <a:latin typeface="Corki" panose="00000500000000000000" pitchFamily="50" charset="-52"/>
              </a:rPr>
              <a:t>3</a:t>
            </a:fld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FE6FD12-5204-F849-AE42-68998B3143B2}"/>
              </a:ext>
            </a:extLst>
          </p:cNvPr>
          <p:cNvSpPr/>
          <p:nvPr/>
        </p:nvSpPr>
        <p:spPr>
          <a:xfrm>
            <a:off x="318122" y="2904110"/>
            <a:ext cx="367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ПОСТУПИЛО: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1559" y="1149885"/>
            <a:ext cx="6218439" cy="1805909"/>
            <a:chOff x="353786" y="2084950"/>
            <a:chExt cx="5841333" cy="298261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53786" y="2084950"/>
              <a:ext cx="5841333" cy="2982613"/>
              <a:chOff x="3022718" y="2322788"/>
              <a:chExt cx="5525580" cy="2982613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022718" y="2322788"/>
                <a:ext cx="5525580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dirty="0">
                  <a:latin typeface="Corki" panose="00000500000000000000" pitchFamily="50" charset="-52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829093" y="3885113"/>
                <a:ext cx="1730670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РАСХОДЫ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334289" y="3809061"/>
                <a:ext cx="1491338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394,6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3757800" y="2669499"/>
                <a:ext cx="1258027" cy="864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м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лн рублей</a:t>
                </a:r>
                <a:endParaRPr lang="ru-RU" sz="2800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3411306" y="3834998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3411306" y="4737383"/>
                <a:ext cx="4696026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010070" y="3826680"/>
                <a:ext cx="1216795" cy="86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431,4</a:t>
                </a:r>
                <a:endParaRPr lang="ru-RU" sz="2800" b="1" dirty="0">
                  <a:solidFill>
                    <a:schemeClr val="accent3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11821" y="2378967"/>
                <a:ext cx="1028335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2022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план</a:t>
                </a:r>
                <a:endParaRPr lang="ru-RU" sz="2800" dirty="0">
                  <a:solidFill>
                    <a:schemeClr val="accent6"/>
                  </a:solidFill>
                  <a:latin typeface="Corki" panose="00000500000000000000" pitchFamily="50" charset="-52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6480554" y="2378967"/>
                <a:ext cx="1367190" cy="157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2022</a:t>
                </a:r>
                <a:r>
                  <a:rPr lang="ru-RU" sz="2800" dirty="0" smtClean="0">
                    <a:solidFill>
                      <a:schemeClr val="accent6"/>
                    </a:solidFill>
                    <a:latin typeface="Corki" panose="00000500000000000000" pitchFamily="50" charset="-52"/>
                  </a:rPr>
                  <a:t> </a:t>
                </a:r>
                <a:r>
                  <a:rPr lang="ru-RU" sz="2800" dirty="0" smtClean="0">
                    <a:solidFill>
                      <a:schemeClr val="accent3"/>
                    </a:solidFill>
                    <a:latin typeface="Corki" panose="00000500000000000000" pitchFamily="50" charset="-52"/>
                  </a:rPr>
                  <a:t>год</a:t>
                </a:r>
              </a:p>
              <a:p>
                <a:pPr algn="ctr"/>
                <a:r>
                  <a:rPr lang="ru-RU" sz="2800" dirty="0" smtClean="0">
                    <a:solidFill>
                      <a:schemeClr val="accent5"/>
                    </a:solidFill>
                    <a:latin typeface="Corki" panose="00000500000000000000" pitchFamily="50" charset="-52"/>
                  </a:rPr>
                  <a:t>факт</a:t>
                </a:r>
                <a:endParaRPr lang="ru-RU" sz="2800" dirty="0">
                  <a:solidFill>
                    <a:schemeClr val="accent5"/>
                  </a:solidFill>
                  <a:latin typeface="Corki" panose="00000500000000000000" pitchFamily="50" charset="-52"/>
                </a:endParaRPr>
              </a:p>
            </p:txBody>
          </p:sp>
        </p:grpSp>
        <p:sp>
          <p:nvSpPr>
            <p:cNvPr id="56" name="Минус 55"/>
            <p:cNvSpPr/>
            <p:nvPr/>
          </p:nvSpPr>
          <p:spPr>
            <a:xfrm>
              <a:off x="593664" y="3738071"/>
              <a:ext cx="170916" cy="218520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Corki" panose="00000500000000000000" pitchFamily="50" charset="-52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313" y="3711146"/>
              <a:ext cx="355600" cy="317501"/>
            </a:xfrm>
            <a:prstGeom prst="rect">
              <a:avLst/>
            </a:prstGeom>
          </p:spPr>
        </p:pic>
      </p:grpSp>
      <p:sp>
        <p:nvSpPr>
          <p:cNvPr id="69" name="Скругленный прямоугольник 68">
            <a:extLst/>
          </p:cNvPr>
          <p:cNvSpPr/>
          <p:nvPr/>
        </p:nvSpPr>
        <p:spPr>
          <a:xfrm>
            <a:off x="263091" y="4264107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72" name="Скругленный прямоугольник 71">
            <a:extLst/>
          </p:cNvPr>
          <p:cNvSpPr/>
          <p:nvPr/>
        </p:nvSpPr>
        <p:spPr>
          <a:xfrm>
            <a:off x="263091" y="3419211"/>
            <a:ext cx="3804294" cy="71832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МУРМАНСКОЙ ОБЛАСТИ КАК ПРИВЛЕКАТЕЛЬНОГО ДЛЯ ТУРИСТОВ РЕГИОНА</a:t>
            </a: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 rot="5400000">
            <a:off x="4207780" y="3353401"/>
            <a:ext cx="718328" cy="88793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273871" y="361660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71,86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34BC5B61-EAAA-7845-89A4-47DF752B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801733" y="854148"/>
            <a:ext cx="669685" cy="669685"/>
          </a:xfrm>
          <a:prstGeom prst="rect">
            <a:avLst/>
          </a:prstGeom>
        </p:spPr>
      </p:pic>
      <p:sp>
        <p:nvSpPr>
          <p:cNvPr id="116" name="Скругленный прямоугольник 115">
            <a:extLst/>
          </p:cNvPr>
          <p:cNvSpPr/>
          <p:nvPr/>
        </p:nvSpPr>
        <p:spPr>
          <a:xfrm>
            <a:off x="7513242" y="4076761"/>
            <a:ext cx="4177112" cy="57672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РЕГИОНАЛЬНОГО ЦЕНТРА КЛАСТЕРНОГО РАЗВИТИЯ В СФЕРЕ ТУРИЗМА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0E5F5D0-273B-3645-94EA-CA34893AD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80" y="4062582"/>
            <a:ext cx="960873" cy="828586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/>
          </p:cNvPr>
          <p:cNvSpPr/>
          <p:nvPr/>
        </p:nvSpPr>
        <p:spPr>
          <a:xfrm rot="5400000">
            <a:off x="4284822" y="4110703"/>
            <a:ext cx="564244" cy="88793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212269" y="4365124"/>
            <a:ext cx="655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62,36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6582126" y="5108738"/>
            <a:ext cx="72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  </a:t>
            </a:r>
            <a:endParaRPr lang="ru-RU" sz="1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 rot="5400000">
            <a:off x="6779691" y="3164147"/>
            <a:ext cx="570341" cy="754537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25,8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7539267" y="3265230"/>
            <a:ext cx="4177112" cy="57034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ФУНКЦИОНИРОВАНИЕ АНО "ТУРИСТСКИЙ ИНФОРМАЦИОННЫЙ ЦЕНТР МУРМАНСКОЙ ОБЛАСТИ"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231559" y="5784161"/>
            <a:ext cx="3804294" cy="8115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4122977" y="5786204"/>
            <a:ext cx="887935" cy="82336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34,11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7539267" y="1709022"/>
            <a:ext cx="4177112" cy="6233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РЕАЛИЗАЦИИ ГОСУДАРСТВЕННЫХ ФУНКЦИЙ КОМИТЕТА ПО ТУРИЗМУ МУРМАНСКОЙ ОБЛАСТИ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6643885" y="1739589"/>
            <a:ext cx="798245" cy="5589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22,8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 rot="5400000">
            <a:off x="6779429" y="3964626"/>
            <a:ext cx="557016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12,0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03001" y="978239"/>
            <a:ext cx="366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ИЗРАСХОДОВАНО:</a:t>
            </a:r>
            <a:endParaRPr lang="ru-RU" sz="2800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37" name="Скругленный прямоугольник 36">
            <a:extLst/>
          </p:cNvPr>
          <p:cNvSpPr/>
          <p:nvPr/>
        </p:nvSpPr>
        <p:spPr>
          <a:xfrm rot="5400000">
            <a:off x="6717532" y="4924165"/>
            <a:ext cx="680810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34,1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512372" y="4927510"/>
            <a:ext cx="4177112" cy="7600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СУБСИДИЯ АВТОНОМНОЙ НЕКОММЕРЧЕСКОЙ ОРГАНИЗАЦИИ ПО РАЗВИТИЮ КОНГРЕССНО-ВЫСТАВОЧНОЙ ДЕЯТЕЛЬНОСТИ «МУРМАНСКОНГРЕСС»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265382" y="5016524"/>
            <a:ext cx="3804294" cy="5642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РЕГИОНАЛЬНЫЙ ПРОЕКТ «РАЗВИТИЕ ТУРИСТИЧЕСКОЙ ИНФРАСТРУКТУРЫ»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4122977" y="4925532"/>
            <a:ext cx="887935" cy="7152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263,04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7513242" y="5837627"/>
            <a:ext cx="4170760" cy="68548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РЕГИОНАЛЬНЫЙ ПРОЕКТ «РАЗВИТИЕ ТУРИСТИЧЕСКОЙ ИНФРАСТРУКТУРЫ»</a:t>
            </a:r>
            <a:endParaRPr lang="ru-RU" sz="16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 rot="5400000">
            <a:off x="6702601" y="5787387"/>
            <a:ext cx="680810" cy="781291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245,9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7569691" y="2494011"/>
            <a:ext cx="4146688" cy="5941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ГОСУДАРСТВЕННАЯ ПОДДЕРЖКА СУБЪЕКТОВ ТУРИНДУСТРИИ</a:t>
            </a: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6667292" y="2494010"/>
            <a:ext cx="798245" cy="558925"/>
          </a:xfrm>
          <a:prstGeom prst="roundRect">
            <a:avLst/>
          </a:prstGeom>
          <a:solidFill>
            <a:srgbClr val="0082C8"/>
          </a:solidFill>
          <a:ln>
            <a:solidFill>
              <a:srgbClr val="0082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54,0</a:t>
            </a:r>
            <a:endParaRPr lang="ru-RU" sz="20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1181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rki" panose="00000500000000000000" pitchFamily="50" charset="-52"/>
              </a:rPr>
              <a:t>ГП «ЭКОНОМИЧЕСКИЙ ПОТЕНЦИАЛ»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541238" y="1283684"/>
            <a:ext cx="345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ПМО </a:t>
            </a:r>
            <a:r>
              <a:rPr lang="ru-RU" sz="1400" b="1" dirty="0">
                <a:latin typeface="Corki" panose="00000500000000000000" pitchFamily="50" charset="-52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latin typeface="Corki" panose="00000500000000000000" pitchFamily="50" charset="-52"/>
                <a:cs typeface="Times New Roman" panose="02020603050405020304" pitchFamily="18" charset="0"/>
              </a:rPr>
              <a:t>11.11.2020 № 780-ПП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541238" y="4181722"/>
            <a:ext cx="3469941" cy="863723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Corki" panose="00000500000000000000" pitchFamily="50" charset="-52"/>
              </a:rPr>
              <a:t>Ответственный исполнитель – Министерство экономического развития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24692" y="2806551"/>
            <a:ext cx="340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%</a:t>
            </a:r>
            <a:endParaRPr lang="ru-RU" dirty="0">
              <a:latin typeface="Corki" panose="00000500000000000000" pitchFamily="50" charset="-52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33196" y="930658"/>
            <a:ext cx="4004848" cy="4996009"/>
            <a:chOff x="420815" y="2986890"/>
            <a:chExt cx="3493745" cy="4759149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420816" y="2986890"/>
              <a:ext cx="3462910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518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420815" y="2986891"/>
              <a:ext cx="3493745" cy="1718797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94077" y="3079445"/>
              <a:ext cx="3231359" cy="1671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Цель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</a:rPr>
                <a:t>–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Создание благоприятного предпринимательского климата и условий для ведения бизнеса, повышение инвестиционной и инновационной активности бизнеса в регионе, содействие реализации конкурентных преимуществ </a:t>
              </a:r>
              <a:r>
                <a:rPr lang="ru-RU" dirty="0" smtClean="0">
                  <a:solidFill>
                    <a:schemeClr val="bg1"/>
                  </a:solidFill>
                  <a:latin typeface="Corki" panose="00000500000000000000" pitchFamily="50" charset="-52"/>
                  <a:cs typeface="Times New Roman" panose="02020603050405020304" pitchFamily="18" charset="0"/>
                </a:rPr>
                <a:t>региона</a:t>
              </a:r>
              <a:endParaRPr lang="ru-RU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317410" y="2790295"/>
            <a:ext cx="38010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Задачи:</a:t>
            </a:r>
            <a:endParaRPr lang="en-US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endParaRPr lang="ru-RU" sz="1600" dirty="0" smtClean="0">
              <a:solidFill>
                <a:schemeClr val="accent3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lvl="0">
              <a:lnSpc>
                <a:spcPct val="80000"/>
              </a:lnSpc>
            </a:pPr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1</a:t>
            </a: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Создании условий для формирования региональных турпродуктов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2.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Улучшение инфраструктуры области в целях развития туризма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3.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Повышение конкурентоспособности региона на российском и международном туристских рынках </a:t>
            </a:r>
          </a:p>
          <a:p>
            <a:pPr lvl="0">
              <a:lnSpc>
                <a:spcPct val="80000"/>
              </a:lnSpc>
            </a:pPr>
            <a:r>
              <a:rPr lang="ru-RU" sz="1600" dirty="0" smtClean="0">
                <a:latin typeface="Corki" panose="00000500000000000000" pitchFamily="50" charset="-52"/>
                <a:cs typeface="Arial" pitchFamily="34" charset="0"/>
              </a:rPr>
              <a:t>4. </a:t>
            </a:r>
            <a:r>
              <a:rPr lang="ru-RU" sz="1600" dirty="0">
                <a:latin typeface="Corki" panose="00000500000000000000" pitchFamily="50" charset="-52"/>
                <a:cs typeface="Times New Roman" pitchFamily="18" charset="0"/>
              </a:rPr>
              <a:t>Создание благоприятного предпринимательского климата и условий для ведения бизнеса в сфере </a:t>
            </a:r>
            <a:r>
              <a:rPr lang="ru-RU" sz="1600" dirty="0" smtClean="0">
                <a:latin typeface="Corki" panose="00000500000000000000" pitchFamily="50" charset="-52"/>
                <a:cs typeface="Times New Roman" pitchFamily="18" charset="0"/>
              </a:rPr>
              <a:t>туриндустрии.</a:t>
            </a:r>
            <a:endParaRPr lang="ru-RU" sz="1600" dirty="0"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528705" y="2905868"/>
            <a:ext cx="3466424" cy="1104986"/>
          </a:xfrm>
          <a:prstGeom prst="roundRect">
            <a:avLst>
              <a:gd name="adj" fmla="val 131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rki" panose="00000500000000000000" pitchFamily="50" charset="-52"/>
              </a:rPr>
              <a:t>Подпрограмма </a:t>
            </a:r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3: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«Развитие туризма»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8174906" y="1031143"/>
            <a:ext cx="3958554" cy="4967487"/>
            <a:chOff x="420816" y="2986890"/>
            <a:chExt cx="3493263" cy="4759149"/>
          </a:xfrm>
        </p:grpSpPr>
        <p:sp>
          <p:nvSpPr>
            <p:cNvPr id="116" name="Скругленный прямоугольник 115"/>
            <p:cNvSpPr/>
            <p:nvPr/>
          </p:nvSpPr>
          <p:spPr>
            <a:xfrm>
              <a:off x="420816" y="2986890"/>
              <a:ext cx="3493263" cy="4759149"/>
            </a:xfrm>
            <a:prstGeom prst="roundRect">
              <a:avLst>
                <a:gd name="adj" fmla="val 4689"/>
              </a:avLst>
            </a:prstGeom>
            <a:ln w="6350"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orki" panose="00000500000000000000" pitchFamily="50" charset="-52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951349" y="4876952"/>
              <a:ext cx="2374358" cy="353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551768" y="3052650"/>
              <a:ext cx="3231359" cy="560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Corki" panose="00000500000000000000" pitchFamily="50" charset="-52"/>
                </a:rPr>
                <a:t>Оценка эффективности государственной программы за 2018 г.</a:t>
              </a:r>
              <a:endParaRPr lang="ru-RU" sz="1600" b="1" dirty="0">
                <a:solidFill>
                  <a:schemeClr val="bg1"/>
                </a:solidFill>
                <a:latin typeface="Corki" panose="00000500000000000000" pitchFamily="50" charset="-52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8119889" y="959180"/>
            <a:ext cx="3966834" cy="972342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Объем платных услуг, оказанных населению в Мурманской области в сфере туризма (включая услуги коллективных мест размещения), (</a:t>
            </a:r>
            <a:r>
              <a:rPr lang="ru-RU" sz="16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млн </a:t>
            </a:r>
            <a:r>
              <a:rPr lang="ru-RU" sz="1600" dirty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рублей)</a:t>
            </a:r>
            <a:endParaRPr lang="ru-RU" sz="16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8537345" y="2128888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4169</a:t>
            </a:r>
            <a:endParaRPr lang="ru-RU" sz="3200" dirty="0">
              <a:latin typeface="Corki" panose="00000500000000000000" pitchFamily="50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67742" y="2139009"/>
            <a:ext cx="124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2021</a:t>
            </a:r>
            <a:r>
              <a:rPr lang="ru-RU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 год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970110" y="3088322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99,3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31" name="Скругленная прямоугольная выноска 51"/>
          <p:cNvSpPr/>
          <p:nvPr/>
        </p:nvSpPr>
        <p:spPr>
          <a:xfrm rot="5400000" flipH="1">
            <a:off x="8628937" y="3974452"/>
            <a:ext cx="1316558" cy="2075606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2" name="Скругленная прямоугольная выноска 51"/>
          <p:cNvSpPr/>
          <p:nvPr/>
        </p:nvSpPr>
        <p:spPr>
          <a:xfrm rot="5400000" flipH="1" flipV="1">
            <a:off x="10499916" y="4314617"/>
            <a:ext cx="1316558" cy="1448932"/>
          </a:xfrm>
          <a:custGeom>
            <a:avLst/>
            <a:gdLst>
              <a:gd name="connsiteX0" fmla="*/ 0 w 800219"/>
              <a:gd name="connsiteY0" fmla="*/ 133373 h 3789097"/>
              <a:gd name="connsiteX1" fmla="*/ 133373 w 800219"/>
              <a:gd name="connsiteY1" fmla="*/ 0 h 3789097"/>
              <a:gd name="connsiteX2" fmla="*/ 466794 w 800219"/>
              <a:gd name="connsiteY2" fmla="*/ 0 h 3789097"/>
              <a:gd name="connsiteX3" fmla="*/ 466794 w 800219"/>
              <a:gd name="connsiteY3" fmla="*/ 0 h 3789097"/>
              <a:gd name="connsiteX4" fmla="*/ 666849 w 800219"/>
              <a:gd name="connsiteY4" fmla="*/ 0 h 3789097"/>
              <a:gd name="connsiteX5" fmla="*/ 666846 w 800219"/>
              <a:gd name="connsiteY5" fmla="*/ 0 h 3789097"/>
              <a:gd name="connsiteX6" fmla="*/ 800219 w 800219"/>
              <a:gd name="connsiteY6" fmla="*/ 133373 h 3789097"/>
              <a:gd name="connsiteX7" fmla="*/ 800219 w 800219"/>
              <a:gd name="connsiteY7" fmla="*/ 2210307 h 3789097"/>
              <a:gd name="connsiteX8" fmla="*/ 860115 w 800219"/>
              <a:gd name="connsiteY8" fmla="*/ 2682984 h 3789097"/>
              <a:gd name="connsiteX9" fmla="*/ 800219 w 800219"/>
              <a:gd name="connsiteY9" fmla="*/ 3157581 h 3789097"/>
              <a:gd name="connsiteX10" fmla="*/ 800219 w 800219"/>
              <a:gd name="connsiteY10" fmla="*/ 3655724 h 3789097"/>
              <a:gd name="connsiteX11" fmla="*/ 666846 w 800219"/>
              <a:gd name="connsiteY11" fmla="*/ 3789097 h 3789097"/>
              <a:gd name="connsiteX12" fmla="*/ 666849 w 800219"/>
              <a:gd name="connsiteY12" fmla="*/ 3789097 h 3789097"/>
              <a:gd name="connsiteX13" fmla="*/ 466794 w 800219"/>
              <a:gd name="connsiteY13" fmla="*/ 3789097 h 3789097"/>
              <a:gd name="connsiteX14" fmla="*/ 466794 w 800219"/>
              <a:gd name="connsiteY14" fmla="*/ 3789097 h 3789097"/>
              <a:gd name="connsiteX15" fmla="*/ 133373 w 800219"/>
              <a:gd name="connsiteY15" fmla="*/ 3789097 h 3789097"/>
              <a:gd name="connsiteX16" fmla="*/ 0 w 800219"/>
              <a:gd name="connsiteY16" fmla="*/ 3655724 h 3789097"/>
              <a:gd name="connsiteX17" fmla="*/ 0 w 800219"/>
              <a:gd name="connsiteY17" fmla="*/ 3157581 h 3789097"/>
              <a:gd name="connsiteX18" fmla="*/ 0 w 800219"/>
              <a:gd name="connsiteY18" fmla="*/ 2210307 h 3789097"/>
              <a:gd name="connsiteX19" fmla="*/ 0 w 800219"/>
              <a:gd name="connsiteY19" fmla="*/ 2210307 h 3789097"/>
              <a:gd name="connsiteX20" fmla="*/ 0 w 800219"/>
              <a:gd name="connsiteY20" fmla="*/ 133373 h 3789097"/>
              <a:gd name="connsiteX0" fmla="*/ 0 w 860115"/>
              <a:gd name="connsiteY0" fmla="*/ 133373 h 3789097"/>
              <a:gd name="connsiteX1" fmla="*/ 133373 w 860115"/>
              <a:gd name="connsiteY1" fmla="*/ 0 h 3789097"/>
              <a:gd name="connsiteX2" fmla="*/ 466794 w 860115"/>
              <a:gd name="connsiteY2" fmla="*/ 0 h 3789097"/>
              <a:gd name="connsiteX3" fmla="*/ 466794 w 860115"/>
              <a:gd name="connsiteY3" fmla="*/ 0 h 3789097"/>
              <a:gd name="connsiteX4" fmla="*/ 666849 w 860115"/>
              <a:gd name="connsiteY4" fmla="*/ 0 h 3789097"/>
              <a:gd name="connsiteX5" fmla="*/ 666846 w 860115"/>
              <a:gd name="connsiteY5" fmla="*/ 0 h 3789097"/>
              <a:gd name="connsiteX6" fmla="*/ 800219 w 860115"/>
              <a:gd name="connsiteY6" fmla="*/ 133373 h 3789097"/>
              <a:gd name="connsiteX7" fmla="*/ 807715 w 860115"/>
              <a:gd name="connsiteY7" fmla="*/ 3034766 h 3789097"/>
              <a:gd name="connsiteX8" fmla="*/ 860115 w 860115"/>
              <a:gd name="connsiteY8" fmla="*/ 2682984 h 3789097"/>
              <a:gd name="connsiteX9" fmla="*/ 800219 w 860115"/>
              <a:gd name="connsiteY9" fmla="*/ 3157581 h 3789097"/>
              <a:gd name="connsiteX10" fmla="*/ 800219 w 860115"/>
              <a:gd name="connsiteY10" fmla="*/ 3655724 h 3789097"/>
              <a:gd name="connsiteX11" fmla="*/ 666846 w 860115"/>
              <a:gd name="connsiteY11" fmla="*/ 3789097 h 3789097"/>
              <a:gd name="connsiteX12" fmla="*/ 666849 w 860115"/>
              <a:gd name="connsiteY12" fmla="*/ 3789097 h 3789097"/>
              <a:gd name="connsiteX13" fmla="*/ 466794 w 860115"/>
              <a:gd name="connsiteY13" fmla="*/ 3789097 h 3789097"/>
              <a:gd name="connsiteX14" fmla="*/ 466794 w 860115"/>
              <a:gd name="connsiteY14" fmla="*/ 3789097 h 3789097"/>
              <a:gd name="connsiteX15" fmla="*/ 133373 w 860115"/>
              <a:gd name="connsiteY15" fmla="*/ 3789097 h 3789097"/>
              <a:gd name="connsiteX16" fmla="*/ 0 w 860115"/>
              <a:gd name="connsiteY16" fmla="*/ 3655724 h 3789097"/>
              <a:gd name="connsiteX17" fmla="*/ 0 w 860115"/>
              <a:gd name="connsiteY17" fmla="*/ 3157581 h 3789097"/>
              <a:gd name="connsiteX18" fmla="*/ 0 w 860115"/>
              <a:gd name="connsiteY18" fmla="*/ 2210307 h 3789097"/>
              <a:gd name="connsiteX19" fmla="*/ 0 w 860115"/>
              <a:gd name="connsiteY19" fmla="*/ 2210307 h 3789097"/>
              <a:gd name="connsiteX20" fmla="*/ 0 w 86011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7715 w 875105"/>
              <a:gd name="connsiteY7" fmla="*/ 3034766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133373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133373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133373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666846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33373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65572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13337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666849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800219 w 875105"/>
              <a:gd name="connsiteY10" fmla="*/ 3655724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125194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3042261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800219 w 875105"/>
              <a:gd name="connsiteY9" fmla="*/ 3157581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87192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178370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  <a:gd name="connsiteX0" fmla="*/ 0 w 875105"/>
              <a:gd name="connsiteY0" fmla="*/ 80907 h 3789097"/>
              <a:gd name="connsiteX1" fmla="*/ 110888 w 875105"/>
              <a:gd name="connsiteY1" fmla="*/ 0 h 3789097"/>
              <a:gd name="connsiteX2" fmla="*/ 466794 w 875105"/>
              <a:gd name="connsiteY2" fmla="*/ 0 h 3789097"/>
              <a:gd name="connsiteX3" fmla="*/ 466794 w 875105"/>
              <a:gd name="connsiteY3" fmla="*/ 0 h 3789097"/>
              <a:gd name="connsiteX4" fmla="*/ 666849 w 875105"/>
              <a:gd name="connsiteY4" fmla="*/ 0 h 3789097"/>
              <a:gd name="connsiteX5" fmla="*/ 711817 w 875105"/>
              <a:gd name="connsiteY5" fmla="*/ 0 h 3789097"/>
              <a:gd name="connsiteX6" fmla="*/ 800219 w 875105"/>
              <a:gd name="connsiteY6" fmla="*/ 80907 h 3789097"/>
              <a:gd name="connsiteX7" fmla="*/ 800220 w 875105"/>
              <a:gd name="connsiteY7" fmla="*/ 2938309 h 3789097"/>
              <a:gd name="connsiteX8" fmla="*/ 875105 w 875105"/>
              <a:gd name="connsiteY8" fmla="*/ 3095213 h 3789097"/>
              <a:gd name="connsiteX9" fmla="*/ 793706 w 875105"/>
              <a:gd name="connsiteY9" fmla="*/ 3240738 h 3789097"/>
              <a:gd name="connsiteX10" fmla="*/ 792724 w 875105"/>
              <a:gd name="connsiteY10" fmla="*/ 3708190 h 3789097"/>
              <a:gd name="connsiteX11" fmla="*/ 666846 w 875105"/>
              <a:gd name="connsiteY11" fmla="*/ 3789097 h 3789097"/>
              <a:gd name="connsiteX12" fmla="*/ 711820 w 875105"/>
              <a:gd name="connsiteY12" fmla="*/ 3789097 h 3789097"/>
              <a:gd name="connsiteX13" fmla="*/ 466794 w 875105"/>
              <a:gd name="connsiteY13" fmla="*/ 3789097 h 3789097"/>
              <a:gd name="connsiteX14" fmla="*/ 466794 w 875105"/>
              <a:gd name="connsiteY14" fmla="*/ 3789097 h 3789097"/>
              <a:gd name="connsiteX15" fmla="*/ 73413 w 875105"/>
              <a:gd name="connsiteY15" fmla="*/ 3789097 h 3789097"/>
              <a:gd name="connsiteX16" fmla="*/ 0 w 875105"/>
              <a:gd name="connsiteY16" fmla="*/ 3700694 h 3789097"/>
              <a:gd name="connsiteX17" fmla="*/ 0 w 875105"/>
              <a:gd name="connsiteY17" fmla="*/ 3157581 h 3789097"/>
              <a:gd name="connsiteX18" fmla="*/ 0 w 875105"/>
              <a:gd name="connsiteY18" fmla="*/ 2210307 h 3789097"/>
              <a:gd name="connsiteX19" fmla="*/ 0 w 875105"/>
              <a:gd name="connsiteY19" fmla="*/ 2210307 h 3789097"/>
              <a:gd name="connsiteX20" fmla="*/ 0 w 875105"/>
              <a:gd name="connsiteY20" fmla="*/ 80907 h 378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5105" h="3789097">
                <a:moveTo>
                  <a:pt x="0" y="80907"/>
                </a:moveTo>
                <a:cubicBezTo>
                  <a:pt x="0" y="7247"/>
                  <a:pt x="37228" y="0"/>
                  <a:pt x="110888" y="0"/>
                </a:cubicBezTo>
                <a:lnTo>
                  <a:pt x="466794" y="0"/>
                </a:lnTo>
                <a:lnTo>
                  <a:pt x="466794" y="0"/>
                </a:lnTo>
                <a:lnTo>
                  <a:pt x="666849" y="0"/>
                </a:lnTo>
                <a:lnTo>
                  <a:pt x="711817" y="0"/>
                </a:lnTo>
                <a:cubicBezTo>
                  <a:pt x="785477" y="0"/>
                  <a:pt x="800219" y="7247"/>
                  <a:pt x="800219" y="80907"/>
                </a:cubicBezTo>
                <a:cubicBezTo>
                  <a:pt x="802718" y="1048038"/>
                  <a:pt x="797721" y="1971178"/>
                  <a:pt x="800220" y="2938309"/>
                </a:cubicBezTo>
                <a:lnTo>
                  <a:pt x="875105" y="3095213"/>
                </a:lnTo>
                <a:lnTo>
                  <a:pt x="793706" y="3240738"/>
                </a:lnTo>
                <a:cubicBezTo>
                  <a:pt x="793379" y="3417345"/>
                  <a:pt x="793051" y="3531583"/>
                  <a:pt x="792724" y="3708190"/>
                </a:cubicBezTo>
                <a:cubicBezTo>
                  <a:pt x="792724" y="3781850"/>
                  <a:pt x="740506" y="3789097"/>
                  <a:pt x="666846" y="3789097"/>
                </a:cubicBezTo>
                <a:lnTo>
                  <a:pt x="711820" y="3789097"/>
                </a:lnTo>
                <a:lnTo>
                  <a:pt x="466794" y="3789097"/>
                </a:lnTo>
                <a:lnTo>
                  <a:pt x="466794" y="3789097"/>
                </a:lnTo>
                <a:lnTo>
                  <a:pt x="73413" y="3789097"/>
                </a:lnTo>
                <a:cubicBezTo>
                  <a:pt x="-247" y="3789097"/>
                  <a:pt x="0" y="3774354"/>
                  <a:pt x="0" y="3700694"/>
                </a:cubicBezTo>
                <a:lnTo>
                  <a:pt x="0" y="3157581"/>
                </a:lnTo>
                <a:lnTo>
                  <a:pt x="0" y="2210307"/>
                </a:lnTo>
                <a:lnTo>
                  <a:pt x="0" y="2210307"/>
                </a:lnTo>
                <a:lnTo>
                  <a:pt x="0" y="80907"/>
                </a:lnTo>
                <a:close/>
              </a:path>
            </a:pathLst>
          </a:cu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orki" panose="00000500000000000000" pitchFamily="50" charset="-52"/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10516031" y="2885409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1919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390781" y="2919319"/>
            <a:ext cx="2298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2020 год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664555" y="3707646"/>
            <a:ext cx="1245322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</a:t>
            </a:r>
            <a:endParaRPr lang="ru-RU" sz="3600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389956" y="4459204"/>
            <a:ext cx="2098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Динамика значения показателей по сравнению с предыдущим годом 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10488134" y="4547850"/>
            <a:ext cx="1476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  <a:latin typeface="Corki" panose="00000500000000000000" pitchFamily="50" charset="-52"/>
                <a:cs typeface="Arial" pitchFamily="34" charset="0"/>
              </a:rPr>
              <a:t>Степень выполнения мероприятий</a:t>
            </a: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4564538" y="1863555"/>
            <a:ext cx="3443124" cy="871445"/>
          </a:xfrm>
          <a:prstGeom prst="roundRect">
            <a:avLst>
              <a:gd name="adj" fmla="val 4689"/>
            </a:avLst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Комитет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по туризму </a:t>
            </a:r>
            <a:endParaRPr lang="ru-RU" sz="1600" b="1" dirty="0" smtClean="0">
              <a:solidFill>
                <a:schemeClr val="tx1"/>
              </a:solidFill>
              <a:latin typeface="Corki" panose="00000500000000000000" pitchFamily="50" charset="-52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Мурманской </a:t>
            </a:r>
            <a:r>
              <a:rPr lang="ru-RU" sz="1600" b="1" dirty="0">
                <a:solidFill>
                  <a:schemeClr val="tx1"/>
                </a:solidFill>
                <a:latin typeface="Corki" panose="00000500000000000000" pitchFamily="50" charset="-52"/>
                <a:cs typeface="Arial" pitchFamily="34" charset="0"/>
              </a:rPr>
              <a:t>области является соисполнителем 1 ГП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34910" y="3639905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>
                <a:latin typeface="Corki" panose="00000500000000000000" pitchFamily="50" charset="-52"/>
              </a:rPr>
              <a:t>2,2</a:t>
            </a:r>
            <a:endParaRPr lang="ru-RU" sz="3600" dirty="0">
              <a:latin typeface="Corki" panose="00000500000000000000" pitchFamily="50" charset="-52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539787" y="3647972"/>
            <a:ext cx="1372532" cy="692391"/>
          </a:xfrm>
          <a:prstGeom prst="roundRect">
            <a:avLst>
              <a:gd name="adj" fmla="val 96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Corki" panose="00000500000000000000" pitchFamily="50" charset="-52"/>
              </a:rPr>
              <a:t>217%</a:t>
            </a:r>
            <a:endParaRPr lang="ru-RU" sz="3600" dirty="0"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35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z="2000" smtClean="0">
                <a:latin typeface="Corki" panose="00000500000000000000" pitchFamily="50" charset="-52"/>
              </a:rPr>
              <a:t>5</a:t>
            </a:fld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150442" y="62799"/>
            <a:ext cx="6354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Corki" panose="00000500000000000000" pitchFamily="50" charset="-52"/>
              </a:rPr>
              <a:t>СТАТИСТИЧЕСКИЕ СВЕДЕНИЯ ПОКАЗАТЕЛЕЙ ЭФФЕКТИВНОСТИ ИСПОЛНЕНИЯ ГП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591462"/>
            <a:ext cx="12236928" cy="612511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37682"/>
              </p:ext>
            </p:extLst>
          </p:nvPr>
        </p:nvGraphicFramePr>
        <p:xfrm>
          <a:off x="294798" y="1194830"/>
          <a:ext cx="7261306" cy="21586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26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1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39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58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1989">
                  <a:extLst>
                    <a:ext uri="{9D8B030D-6E8A-4147-A177-3AD203B41FA5}">
                      <a16:colId xmlns:a16="http://schemas.microsoft.com/office/drawing/2014/main" xmlns="" val="3214846823"/>
                    </a:ext>
                  </a:extLst>
                </a:gridCol>
              </a:tblGrid>
              <a:tr h="61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Показатель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orki" panose="00000500000000000000" pitchFamily="50" charset="-52"/>
                        </a:rPr>
                        <a:t>Ед.изм</a:t>
                      </a: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rki" panose="00000500000000000000" pitchFamily="50" charset="-52"/>
                        </a:rPr>
                        <a:t>2015</a:t>
                      </a:r>
                      <a:endParaRPr lang="ru-RU" sz="1600" b="1" dirty="0"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2019</a:t>
                      </a: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Corki" panose="00000500000000000000" pitchFamily="50" charset="-52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Туристский поток, всего: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305,4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413,7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438,02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458,6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486,2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- в том числе иностранных туристов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тыс. чел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27,9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38,9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51,9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orki" panose="00000500000000000000" pitchFamily="50" charset="-52"/>
                        </a:rPr>
                        <a:t>64,39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orki" panose="00000500000000000000" pitchFamily="50" charset="-52"/>
                        </a:rPr>
                        <a:t>77,0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/>
                          </a:solidFill>
                          <a:effectLst/>
                          <a:latin typeface="Corki" panose="00000500000000000000" pitchFamily="50" charset="-52"/>
                        </a:rPr>
                        <a:t>21,5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Corki" panose="00000500000000000000" pitchFamily="50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48787F-8DD0-A846-96C2-F0351442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19" y="4806956"/>
            <a:ext cx="630523" cy="6305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2401" y="4801197"/>
            <a:ext cx="280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Туристический поток за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2021 год</a:t>
            </a:r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2401" y="5173047"/>
            <a:ext cx="4088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486,2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человек из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них</a:t>
            </a:r>
            <a:r>
              <a:rPr lang="ru-RU" sz="2000" dirty="0">
                <a:solidFill>
                  <a:srgbClr val="3A4D92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21,5 </a:t>
            </a:r>
            <a:r>
              <a:rPr lang="ru-RU" sz="2000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тыс.</a:t>
            </a:r>
            <a:r>
              <a:rPr lang="ru-RU" sz="2000" b="1" dirty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иностранцев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2401" y="3650920"/>
            <a:ext cx="4486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Количество коллективных средств </a:t>
            </a:r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размещения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188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401" y="5757842"/>
            <a:ext cx="4594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Corki" panose="00000500000000000000" pitchFamily="50" charset="-52"/>
                <a:cs typeface="Times New Roman" pitchFamily="18" charset="0"/>
              </a:rPr>
              <a:t>Количество региональных туроператоров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63</a:t>
            </a:r>
            <a:endParaRPr lang="ru-RU" sz="2000" b="1" dirty="0">
              <a:solidFill>
                <a:srgbClr val="F05A28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05DFD-979C-514F-BD89-A12645E29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9" y="3602389"/>
            <a:ext cx="687277" cy="6872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77540" y="4050151"/>
            <a:ext cx="943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rgbClr val="F05A28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3651" y="4347117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число номеров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4 559,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число мест в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cs typeface="Times New Roman" pitchFamily="18" charset="0"/>
              </a:rPr>
              <a:t>КСР </a:t>
            </a:r>
            <a:r>
              <a:rPr lang="ru-RU" sz="2000" b="1" dirty="0" smtClean="0">
                <a:solidFill>
                  <a:srgbClr val="F05A28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9 684</a:t>
            </a:r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D63815-86D0-3642-ADDC-0C00EE9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9" y="5651840"/>
            <a:ext cx="654003" cy="75233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50049" y="1605506"/>
            <a:ext cx="359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rki" panose="00000500000000000000" pitchFamily="50" charset="-52"/>
                <a:cs typeface="Times New Roman" pitchFamily="18" charset="0"/>
              </a:rPr>
              <a:t>РЕАЛИЗАЦИЯ УКАЗОВ ПРЕЗИДЕНТА РФ ОТ 07.05.2012</a:t>
            </a:r>
            <a:endParaRPr lang="ru-RU" sz="2000" dirty="0">
              <a:latin typeface="Corki" panose="00000500000000000000" pitchFamily="50" charset="-52"/>
            </a:endParaRPr>
          </a:p>
        </p:txBody>
      </p:sp>
      <p:sp>
        <p:nvSpPr>
          <p:cNvPr id="31" name="Прямоугольник 102"/>
          <p:cNvSpPr>
            <a:spLocks noChangeArrowheads="1"/>
          </p:cNvSpPr>
          <p:nvPr/>
        </p:nvSpPr>
        <p:spPr bwMode="auto">
          <a:xfrm>
            <a:off x="7690353" y="2391413"/>
            <a:ext cx="4547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прирост рабочих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мест на малых и средних предприятиях 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в сфере туриндустрии (накопленным </a:t>
            </a:r>
            <a:r>
              <a:rPr lang="ru-RU" sz="2000" dirty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итогом</a:t>
            </a:r>
            <a:r>
              <a:rPr lang="ru-RU" sz="2000" dirty="0" smtClean="0">
                <a:solidFill>
                  <a:srgbClr val="0082C8"/>
                </a:solidFill>
                <a:latin typeface="Corki" panose="00000500000000000000" pitchFamily="50" charset="-52"/>
                <a:ea typeface="Gulim" pitchFamily="34" charset="-127"/>
                <a:cs typeface="Times New Roman" pitchFamily="18" charset="0"/>
              </a:rPr>
              <a:t>), по итогам получения государственной поддержки, как результат предоставления субсидии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8C0ED48-6716-234E-B89B-FB5290D42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420" y="1534911"/>
            <a:ext cx="615971" cy="725966"/>
          </a:xfrm>
          <a:prstGeom prst="rect">
            <a:avLst/>
          </a:prstGeom>
        </p:spPr>
      </p:pic>
      <p:sp>
        <p:nvSpPr>
          <p:cNvPr id="33" name="Стрелка вниз 32"/>
          <p:cNvSpPr/>
          <p:nvPr/>
        </p:nvSpPr>
        <p:spPr>
          <a:xfrm>
            <a:off x="9398000" y="3654022"/>
            <a:ext cx="434109" cy="45274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Corki" panose="00000500000000000000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43303" y="3734525"/>
            <a:ext cx="1071080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Поддержку получили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67241" y="4476997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280</a:t>
            </a:r>
          </a:p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заявителей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98444" y="3735634"/>
            <a:ext cx="1054867" cy="750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на общую сумму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0190308" y="4439499"/>
            <a:ext cx="1592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rki" panose="00000500000000000000" pitchFamily="50" charset="-52"/>
              </a:rPr>
              <a:t>982 млн 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883" y="4548302"/>
            <a:ext cx="410582" cy="4105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D7210061-F2C7-A740-8AB8-801686A2E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171" y="4396751"/>
            <a:ext cx="416273" cy="37167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064BDA8-847B-C34D-A448-DE50C3C084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9842" y="5397279"/>
            <a:ext cx="443606" cy="47529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417655" y="5157872"/>
            <a:ext cx="2394798" cy="14096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2011 по 2016 года создано 122 рабочих места, 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с 2017 по 2020 создано</a:t>
            </a:r>
          </a:p>
          <a:p>
            <a:pPr algn="ctr" defTabSz="917966">
              <a:lnSpc>
                <a:spcPct val="107000"/>
              </a:lnSpc>
            </a:pPr>
            <a:r>
              <a:rPr lang="ru-RU" sz="2000" dirty="0">
                <a:latin typeface="Corki" panose="00000500000000000000" pitchFamily="50" charset="-52"/>
              </a:rPr>
              <a:t>более 110 мест </a:t>
            </a:r>
          </a:p>
        </p:txBody>
      </p:sp>
    </p:spTree>
    <p:extLst>
      <p:ext uri="{BB962C8B-B14F-4D97-AF65-F5344CB8AC3E}">
        <p14:creationId xmlns:p14="http://schemas.microsoft.com/office/powerpoint/2010/main" val="42035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>
            <a:extLst/>
          </p:cNvPr>
          <p:cNvSpPr/>
          <p:nvPr/>
        </p:nvSpPr>
        <p:spPr>
          <a:xfrm>
            <a:off x="459330" y="568998"/>
            <a:ext cx="6240142" cy="119588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tx1"/>
                </a:solidFill>
                <a:latin typeface="Corki" panose="00000500000000000000" pitchFamily="50" charset="-52"/>
              </a:rPr>
              <a:t>Положение о совете по туризму мурманской области утверждено </a:t>
            </a: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постановлением правительства мурманской области от 15.12.2010 </a:t>
            </a:r>
          </a:p>
          <a:p>
            <a:pPr indent="-228600" algn="ctr" defTabSz="917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solidFill>
                  <a:srgbClr val="0082C8"/>
                </a:solidFill>
                <a:latin typeface="Corki" panose="00000500000000000000" pitchFamily="50" charset="-52"/>
              </a:rPr>
              <a:t>№ 569-ПП </a:t>
            </a:r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(ред. от 08.12.2016 № 613-ПП) (в процессе согласования новой редакции) 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 rot="5400000">
            <a:off x="9445617" y="-1346671"/>
            <a:ext cx="611784" cy="4381554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 bwMode="auto">
          <a:xfrm>
            <a:off x="7560733" y="475494"/>
            <a:ext cx="4235027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Процесс утверждения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обновленного состава Совета</a:t>
            </a:r>
          </a:p>
        </p:txBody>
      </p:sp>
      <p:sp>
        <p:nvSpPr>
          <p:cNvPr id="52" name="Скругленный прямоугольник 51">
            <a:extLst/>
          </p:cNvPr>
          <p:cNvSpPr/>
          <p:nvPr/>
        </p:nvSpPr>
        <p:spPr>
          <a:xfrm>
            <a:off x="876365" y="3424334"/>
            <a:ext cx="4896195" cy="65716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формированию на территории Мурманской области конкурентоспособной туристско-рекреационной отрасли</a:t>
            </a:r>
          </a:p>
        </p:txBody>
      </p:sp>
      <p:sp>
        <p:nvSpPr>
          <p:cNvPr id="34" name="Скругленный прямоугольник 33">
            <a:extLst/>
          </p:cNvPr>
          <p:cNvSpPr/>
          <p:nvPr/>
        </p:nvSpPr>
        <p:spPr>
          <a:xfrm>
            <a:off x="6704098" y="3479096"/>
            <a:ext cx="5238189" cy="7387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развитию межрегиональных и международных связей в целях продвижения туристского продукта Мурманской области</a:t>
            </a:r>
          </a:p>
        </p:txBody>
      </p:sp>
      <p:sp>
        <p:nvSpPr>
          <p:cNvPr id="35" name="Скругленный прямоугольник 34">
            <a:extLst/>
          </p:cNvPr>
          <p:cNvSpPr/>
          <p:nvPr/>
        </p:nvSpPr>
        <p:spPr>
          <a:xfrm>
            <a:off x="876364" y="4182301"/>
            <a:ext cx="4896196" cy="89501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обеспечение взаимодействия общественных объединений, предпринимателей, субъектов туристской индустрии, государственных органов и органов местного самоуправления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6" name="Скругленный прямоугольник 35">
            <a:extLst/>
          </p:cNvPr>
          <p:cNvSpPr/>
          <p:nvPr/>
        </p:nvSpPr>
        <p:spPr>
          <a:xfrm>
            <a:off x="6698298" y="5631974"/>
            <a:ext cx="5238191" cy="132079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повышение эффективности использования туристских ресурсов, в том числе содействие привлечению инвестиций, развитию транспортной, гостиничной и иной туристской инфраструктуры, совершенствование системы информационного и организационного обеспечения туристской индустрии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64106" y="5178119"/>
            <a:ext cx="4908454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содействие проведению научных, социологических, статистических исследований в сфере туризма, выработка рекомендаций по развитию туризма в Мурманской области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129" y="2922317"/>
            <a:ext cx="11578469" cy="430555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11072" tIns="55536" rIns="111072" bIns="55536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В состав Совета вошли  </a:t>
            </a:r>
            <a:r>
              <a:rPr lang="ru-RU" dirty="0">
                <a:solidFill>
                  <a:schemeClr val="bg1"/>
                </a:solidFill>
                <a:latin typeface="Corki" panose="00000500000000000000" pitchFamily="50" charset="-52"/>
              </a:rPr>
              <a:t>представители органов государственной </a:t>
            </a:r>
            <a:r>
              <a:rPr lang="ru-RU" dirty="0" smtClean="0">
                <a:solidFill>
                  <a:schemeClr val="bg1"/>
                </a:solidFill>
                <a:latin typeface="Corki" panose="00000500000000000000" pitchFamily="50" charset="-52"/>
              </a:rPr>
              <a:t>власти, местного самоуправления и представители общественных организаций сферы туризма</a:t>
            </a: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3668515"/>
            <a:ext cx="355600" cy="355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4720318"/>
            <a:ext cx="355600" cy="3556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820" y="6116325"/>
            <a:ext cx="355600" cy="33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67345"/>
            <a:ext cx="845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Corki" panose="00000500000000000000" pitchFamily="50" charset="-52"/>
              </a:rPr>
              <a:t>РАБОТА СОВЕТА ПО ТУРИЗМУ МУРМАНСКОЙ ОБЛАСТИ</a:t>
            </a: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 rot="5400000">
            <a:off x="9521763" y="-403043"/>
            <a:ext cx="729369" cy="4100081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 rot="5400000">
            <a:off x="3157259" y="-413293"/>
            <a:ext cx="844283" cy="54404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rki" panose="00000500000000000000" pitchFamily="50" charset="-52"/>
            </a:endParaRP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 bwMode="auto">
          <a:xfrm>
            <a:off x="864105" y="1935657"/>
            <a:ext cx="5401371" cy="75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Corki" panose="00000500000000000000" pitchFamily="50" charset="-52"/>
              </a:rPr>
              <a:t>Актуализированная информация о работе Совета по туризму Мурманской области размещена на сайте</a:t>
            </a:r>
          </a:p>
          <a:p>
            <a:pPr algn="ctr" defTabSz="917575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  <a:latin typeface="Corki" panose="00000500000000000000" pitchFamily="50" charset="-52"/>
              </a:rPr>
              <a:t>https://tourism.gov-murman.ru</a:t>
            </a:r>
            <a:endParaRPr lang="ru-RU" dirty="0">
              <a:solidFill>
                <a:srgbClr val="0070C0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DA082C74-5977-CF44-9629-E456B1E1D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99" y="626130"/>
            <a:ext cx="535701" cy="61223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9AF85E0-C096-A749-9ED0-46ACF6BE5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727" y="1516707"/>
            <a:ext cx="490345" cy="49034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11A9B1F-03B3-0242-AFBC-E8D13C80A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78" y="2090597"/>
            <a:ext cx="355600" cy="355600"/>
          </a:xfrm>
          <a:prstGeom prst="rect">
            <a:avLst/>
          </a:prstGeom>
        </p:spPr>
      </p:pic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600" dirty="0" smtClean="0">
              <a:solidFill>
                <a:schemeClr val="bg1">
                  <a:lumMod val="50000"/>
                </a:schemeClr>
              </a:solidFill>
              <a:latin typeface="Corki" panose="00000500000000000000" pitchFamily="50" charset="-52"/>
            </a:endParaRP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6704095" y="4468800"/>
            <a:ext cx="5238190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29" name="Скругленный прямоугольник 28">
            <a:extLst/>
          </p:cNvPr>
          <p:cNvSpPr/>
          <p:nvPr/>
        </p:nvSpPr>
        <p:spPr>
          <a:xfrm>
            <a:off x="819835" y="6217125"/>
            <a:ext cx="4933985" cy="93820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Corki" panose="00000500000000000000" pitchFamily="50" charset="-52"/>
              </a:rPr>
              <a:t>выработка новых механизмов поддержки субъектов туристской индустрии, в том числе за счет проведения анализа тенденций и условий развития индустрии туризма в других регионах</a:t>
            </a:r>
            <a:endParaRPr lang="ru-RU" sz="1600" cap="all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64" y="3555734"/>
            <a:ext cx="355600" cy="355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4399912"/>
            <a:ext cx="355600" cy="3556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9" y="5436766"/>
            <a:ext cx="355600" cy="355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4" y="6473620"/>
            <a:ext cx="355600" cy="330200"/>
          </a:xfrm>
          <a:prstGeom prst="rect">
            <a:avLst/>
          </a:prstGeom>
        </p:spPr>
      </p:pic>
      <p:sp>
        <p:nvSpPr>
          <p:cNvPr id="46" name="Содержимое 2"/>
          <p:cNvSpPr txBox="1">
            <a:spLocks/>
          </p:cNvSpPr>
          <p:nvPr/>
        </p:nvSpPr>
        <p:spPr bwMode="auto">
          <a:xfrm>
            <a:off x="8512251" y="1282313"/>
            <a:ext cx="2844598" cy="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>
              <a:buFont typeface="Arial" charset="0"/>
              <a:buNone/>
            </a:pPr>
            <a:endParaRPr lang="ru-RU" sz="16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pPr algn="ctr" defTabSz="917575">
              <a:buFont typeface="Arial" charset="0"/>
              <a:buNone/>
            </a:pP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Резерв кандидатов в члены закрыт</a:t>
            </a:r>
          </a:p>
        </p:txBody>
      </p:sp>
    </p:spTree>
    <p:extLst>
      <p:ext uri="{BB962C8B-B14F-4D97-AF65-F5344CB8AC3E}">
        <p14:creationId xmlns:p14="http://schemas.microsoft.com/office/powerpoint/2010/main" val="5518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0" y="603505"/>
            <a:ext cx="12236928" cy="608376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>
              <a:latin typeface="Corki" panose="00000500000000000000" pitchFamily="50" charset="-52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5843715" y="-4749058"/>
            <a:ext cx="524573" cy="11389043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7575">
              <a:buFont typeface="Arial" charset="0"/>
              <a:buNone/>
            </a:pPr>
            <a:endParaRPr lang="ru-RU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239593" y="1398193"/>
            <a:ext cx="4747523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Создание смотровых площадок с придорожной инфраструктурой и причальной инфраструктуры </a:t>
            </a: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239565" y="5143990"/>
            <a:ext cx="4747524" cy="124766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Проведение серии выездных экспертных площадок в муниципалитетах </a:t>
            </a:r>
            <a:endParaRPr lang="en-US" sz="2000" dirty="0" smtClean="0">
              <a:solidFill>
                <a:schemeClr val="tx1"/>
              </a:solidFill>
              <a:latin typeface="Corki" panose="00000500000000000000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 рамках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проекта </a:t>
            </a:r>
          </a:p>
          <a:p>
            <a:pPr algn="ctr"/>
            <a:r>
              <a:rPr lang="ru-RU" sz="1400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АРКТИЧЕСКАЯ </a:t>
            </a:r>
            <a:r>
              <a:rPr lang="ru-RU" sz="1400" b="1" dirty="0">
                <a:solidFill>
                  <a:schemeClr val="accent6"/>
                </a:solidFill>
                <a:latin typeface="Corki" panose="00000500000000000000" pitchFamily="50" charset="-52"/>
              </a:rPr>
              <a:t>ЛАБОРАТОРИЯ ТУРИЗМА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30936" y="704349"/>
            <a:ext cx="10990143" cy="98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7575"/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ГОД </a:t>
            </a:r>
            <a:r>
              <a:rPr lang="ru-RU" sz="3200" b="1" dirty="0">
                <a:solidFill>
                  <a:schemeClr val="bg1"/>
                </a:solidFill>
                <a:latin typeface="Corki" panose="00000500000000000000" pitchFamily="50" charset="-52"/>
              </a:rPr>
              <a:t>ЭКОЛОГИЧЕСКОГО ТУРИЗМА НА КОЛЬСКОМ ПОЛУОСТРОВЕ</a:t>
            </a:r>
          </a:p>
          <a:p>
            <a:pPr algn="ctr" defTabSz="917575">
              <a:buFont typeface="Arial" charset="0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 </a:t>
            </a:r>
            <a:endParaRPr lang="ru-RU" sz="3200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284140" y="2605142"/>
            <a:ext cx="4747551" cy="85261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Развитие инфраструктуры з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а счет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субсидий и премий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6940628" y="1651923"/>
            <a:ext cx="4859896" cy="90961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Продвижение региона как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мекки</a:t>
            </a: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экологически ответственного туризма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41" name="Прямоугольник 36"/>
          <p:cNvSpPr>
            <a:spLocks noChangeArrowheads="1"/>
          </p:cNvSpPr>
          <p:nvPr/>
        </p:nvSpPr>
        <p:spPr bwMode="auto">
          <a:xfrm>
            <a:off x="-37414" y="75620"/>
            <a:ext cx="12107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orki" panose="00000500000000000000" pitchFamily="50" charset="-52"/>
              </a:rPr>
              <a:t>О КЛЮЧЕВЫХ НАПРАВЛЕНИЯХ КОМИТЕТА ПО ТУРИЗМУ МУРМАНСКОЙ ОБЛАСТИ</a:t>
            </a:r>
            <a:endParaRPr lang="ru-RU" sz="2400" dirty="0">
              <a:latin typeface="Corki" panose="00000500000000000000" pitchFamily="50" charset="-52"/>
            </a:endParaRP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1268993" y="3882822"/>
            <a:ext cx="4747551" cy="81795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orki" panose="00000500000000000000" pitchFamily="50" charset="-52"/>
              </a:rPr>
              <a:t>Реализация мероприятий в рамках национального проекта «Туризм и индустрия гостеприимства»</a:t>
            </a:r>
          </a:p>
        </p:txBody>
      </p:sp>
      <p:sp>
        <p:nvSpPr>
          <p:cNvPr id="60" name="Скругленный прямоугольник 59">
            <a:extLst/>
          </p:cNvPr>
          <p:cNvSpPr/>
          <p:nvPr/>
        </p:nvSpPr>
        <p:spPr>
          <a:xfrm>
            <a:off x="6940625" y="4717645"/>
            <a:ext cx="4859896" cy="95163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Ежегодная региональная премия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«</a:t>
            </a:r>
            <a:r>
              <a:rPr lang="en-US" sz="2000" dirty="0">
                <a:solidFill>
                  <a:schemeClr val="tx1"/>
                </a:solidFill>
                <a:latin typeface="Corki" panose="00000500000000000000" pitchFamily="50" charset="-52"/>
              </a:rPr>
              <a:t>M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urmansk.Travel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A</a:t>
            </a:r>
            <a:r>
              <a:rPr 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wards</a:t>
            </a:r>
            <a:r>
              <a:rPr 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»*</a:t>
            </a:r>
            <a:endParaRPr 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6940628" y="3038935"/>
            <a:ext cx="4859895" cy="105692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  <a:latin typeface="Corki" panose="00000500000000000000" pitchFamily="50" charset="-52"/>
              </a:rPr>
              <a:t>Выявление ресурсной базы для создания сети </a:t>
            </a:r>
            <a:r>
              <a:rPr lang="ru-RU" altLang="ru-RU" sz="2000" dirty="0" err="1" smtClean="0">
                <a:solidFill>
                  <a:schemeClr val="tx1"/>
                </a:solidFill>
                <a:latin typeface="Corki" panose="00000500000000000000" pitchFamily="50" charset="-52"/>
              </a:rPr>
              <a:t>экомаршрутов</a:t>
            </a:r>
            <a:endParaRPr lang="ru-RU" altLang="ru-RU" sz="2000" dirty="0">
              <a:solidFill>
                <a:schemeClr val="tx1"/>
              </a:solidFill>
              <a:latin typeface="Corki" panose="00000500000000000000" pitchFamily="50" charset="-52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821C57E-47AD-4C41-8296-1F758DCA2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67" y="3308804"/>
            <a:ext cx="508798" cy="51718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EFDE95CD-166D-A24C-A441-561B8974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8" y="5538660"/>
            <a:ext cx="478876" cy="495979"/>
          </a:xfrm>
          <a:prstGeom prst="rect">
            <a:avLst/>
          </a:prstGeom>
        </p:spPr>
      </p:pic>
      <p:sp>
        <p:nvSpPr>
          <p:cNvPr id="3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orki" panose="00000500000000000000" pitchFamily="50" charset="-52"/>
              </a:rPr>
              <a:t>7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E6C0389-9AD6-D84B-A552-171CDD7FB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87" y="1577823"/>
            <a:ext cx="588599" cy="4204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B2C81A1-CB9C-43F2-816B-C48EDC612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460" y="4930704"/>
            <a:ext cx="525515" cy="5255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B276250-4BA0-504F-9052-9916BBC20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259" y="1760476"/>
            <a:ext cx="685213" cy="6852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41EA06F-194D-4DBD-ADFC-0CB5FF90C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3" y="2579026"/>
            <a:ext cx="797857" cy="7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8E5FF2F-7322-4B2C-B3FA-5EA894DBE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79" y="4008000"/>
            <a:ext cx="588576" cy="525515"/>
          </a:xfrm>
          <a:prstGeom prst="rect">
            <a:avLst/>
          </a:prstGeom>
        </p:spPr>
      </p:pic>
      <p:sp>
        <p:nvSpPr>
          <p:cNvPr id="25" name="TextBox 111"/>
          <p:cNvSpPr txBox="1"/>
          <p:nvPr/>
        </p:nvSpPr>
        <p:spPr>
          <a:xfrm>
            <a:off x="449779" y="6864926"/>
            <a:ext cx="5102804" cy="276999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* отмена в связи с отсутствием финансирования </a:t>
            </a:r>
            <a:endParaRPr lang="ru-RU" sz="1200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1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473827"/>
            <a:ext cx="12236928" cy="634650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284" y="85932"/>
            <a:ext cx="1214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rki" panose="00000500000000000000" pitchFamily="50" charset="-52"/>
              </a:rPr>
              <a:t>О ЦЕЛЕВЫХ ПОКАЗАТЕЛЕЙ ГОСУДАРСТВЕННОЙ ПРОГРАММЫ В 2022 ГОДУ</a:t>
            </a:r>
            <a:endParaRPr lang="ru-RU" b="1" dirty="0">
              <a:latin typeface="Corki" panose="00000500000000000000" pitchFamily="50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0359" y="6820334"/>
            <a:ext cx="2753916" cy="383297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Corki" panose="00000500000000000000" pitchFamily="50" charset="-52"/>
              </a:rPr>
              <a:t>                                    </a:t>
            </a:r>
            <a:fld id="{8AEA689C-0428-2041-A422-96CC7CA87939}" type="slidenum">
              <a:rPr lang="ru-RU" sz="1800" b="1" smtClean="0">
                <a:latin typeface="Corki" panose="00000500000000000000" pitchFamily="50" charset="-52"/>
              </a:rPr>
              <a:pPr algn="just"/>
              <a:t>8</a:t>
            </a:fld>
            <a:endParaRPr lang="ru-RU" sz="1800" b="1" dirty="0">
              <a:latin typeface="Corki" panose="00000500000000000000" pitchFamily="50" charset="-52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093292" y="1526881"/>
            <a:ext cx="10601767" cy="5236596"/>
            <a:chOff x="3006290" y="2311372"/>
            <a:chExt cx="7457474" cy="6062111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3006290" y="2311372"/>
              <a:ext cx="7457474" cy="6062111"/>
            </a:xfrm>
            <a:prstGeom prst="roundRect">
              <a:avLst>
                <a:gd name="adj" fmla="val 2528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b="1" dirty="0">
                <a:latin typeface="Corki" panose="00000500000000000000" pitchFamily="50" charset="-5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4430" y="3171665"/>
              <a:ext cx="2199708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76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39803" y="3591604"/>
              <a:ext cx="3958801" cy="748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6"/>
                  </a:solidFill>
                  <a:latin typeface="Corki" panose="00000500000000000000" pitchFamily="50" charset="-52"/>
                </a:rPr>
                <a:t>Организация экспозиций Мурманской области на региональных, межрегиональных и международных выставках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139803" y="3159611"/>
              <a:ext cx="3549243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5"/>
                  </a:solidFill>
                  <a:latin typeface="Corki" panose="00000500000000000000" pitchFamily="50" charset="-52"/>
                </a:rPr>
                <a:t>Установка знаков туристской </a:t>
              </a:r>
              <a:r>
                <a:rPr lang="ru-RU" b="1" dirty="0" smtClean="0">
                  <a:solidFill>
                    <a:schemeClr val="accent5"/>
                  </a:solidFill>
                  <a:latin typeface="Corki" panose="00000500000000000000" pitchFamily="50" charset="-52"/>
                </a:rPr>
                <a:t>навигации</a:t>
              </a:r>
              <a:endParaRPr lang="ru-RU" b="1" dirty="0">
                <a:solidFill>
                  <a:schemeClr val="accent5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530935" y="3737195"/>
              <a:ext cx="1319322" cy="42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                      4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757800" y="2532994"/>
              <a:ext cx="891015" cy="427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 smtClean="0">
                  <a:solidFill>
                    <a:schemeClr val="accent3"/>
                  </a:solidFill>
                  <a:latin typeface="Corki" panose="00000500000000000000" pitchFamily="50" charset="-52"/>
                </a:rPr>
                <a:t>Наименование</a:t>
              </a:r>
              <a:endParaRPr lang="ru-RU" b="1" dirty="0">
                <a:solidFill>
                  <a:schemeClr val="accent3"/>
                </a:solidFill>
                <a:latin typeface="Corki" panose="00000500000000000000" pitchFamily="50" charset="-52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206306" y="3578772"/>
              <a:ext cx="7128679" cy="1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3206306" y="4323344"/>
              <a:ext cx="7148329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Прямоугольник 101"/>
          <p:cNvSpPr/>
          <p:nvPr/>
        </p:nvSpPr>
        <p:spPr>
          <a:xfrm>
            <a:off x="3568399" y="491738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903,9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479816" y="4065583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1 63,8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612994" y="490172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6,5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84750" y="734089"/>
            <a:ext cx="3877646" cy="652308"/>
            <a:chOff x="3197102" y="7024388"/>
            <a:chExt cx="3784886" cy="652308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197102" y="7297336"/>
              <a:ext cx="736389" cy="369332"/>
            </a:xfrm>
            <a:prstGeom prst="rect">
              <a:avLst/>
            </a:prstGeom>
            <a:solidFill>
              <a:srgbClr val="0082C8"/>
            </a:solidFill>
            <a:ln>
              <a:solidFill>
                <a:srgbClr val="0082C8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2015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793975" y="708259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2016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380445" y="7297337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2017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57072" y="705563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2018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536364" y="7307364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2019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245599" y="7024388"/>
              <a:ext cx="736389" cy="369332"/>
            </a:xfrm>
            <a:prstGeom prst="rect">
              <a:avLst/>
            </a:prstGeom>
            <a:solidFill>
              <a:srgbClr val="0082C8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Corki" panose="00000500000000000000" pitchFamily="50" charset="-52"/>
                </a:rPr>
                <a:t>2020</a:t>
              </a:r>
            </a:p>
          </p:txBody>
        </p:sp>
      </p:grpSp>
      <p:sp>
        <p:nvSpPr>
          <p:cNvPr id="78" name="TextBox 111"/>
          <p:cNvSpPr txBox="1"/>
          <p:nvPr/>
        </p:nvSpPr>
        <p:spPr>
          <a:xfrm>
            <a:off x="1441886" y="1006772"/>
            <a:ext cx="3148227" cy="369332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СРОКИ РЕАЛИЗАЦИИ:</a:t>
            </a:r>
            <a:endParaRPr lang="ru-RU" b="1" dirty="0">
              <a:solidFill>
                <a:srgbClr val="0082C8"/>
              </a:solidFill>
              <a:latin typeface="Corki" panose="00000500000000000000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28C6E572-4E0A-644C-A687-9F0E635A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38" y="1039356"/>
            <a:ext cx="355600" cy="355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587206" y="1642944"/>
            <a:ext cx="19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chemeClr val="accent3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chemeClr val="accent6"/>
                </a:solidFill>
                <a:latin typeface="Corki" panose="00000500000000000000" pitchFamily="50" charset="-52"/>
              </a:rPr>
              <a:t>             План 2022</a:t>
            </a:r>
            <a:endParaRPr lang="ru-RU" b="1" dirty="0">
              <a:solidFill>
                <a:schemeClr val="accent6"/>
              </a:solidFill>
              <a:latin typeface="Corki" panose="00000500000000000000" pitchFamily="50" charset="-5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10005" y="1605066"/>
            <a:ext cx="230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solidFill>
                <a:srgbClr val="F05A28"/>
              </a:solidFill>
              <a:latin typeface="Corki" panose="00000500000000000000" pitchFamily="50" charset="-52"/>
            </a:endParaRPr>
          </a:p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            Факт 2022</a:t>
            </a:r>
            <a:endParaRPr lang="ru-RU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798395" y="2286692"/>
            <a:ext cx="158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1303612" y="3797777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75677" y="3392276"/>
            <a:ext cx="504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Организация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пресс-туров и инфо-туров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75677" y="3870157"/>
            <a:ext cx="5518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субсидий субъектам туриндустрии Мурманской области на развитие придорожного сервиса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3612" y="4538265"/>
            <a:ext cx="5457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*Организация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и проведение ежегодной региональной премии </a:t>
            </a: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«MURMANSK.TRAVEL </a:t>
            </a:r>
            <a:r>
              <a:rPr lang="ru-RU" b="1" dirty="0" err="1" smtClean="0">
                <a:solidFill>
                  <a:srgbClr val="F05A28"/>
                </a:solidFill>
                <a:latin typeface="Corki" panose="00000500000000000000" pitchFamily="50" charset="-52"/>
              </a:rPr>
              <a:t>Awards</a:t>
            </a: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»</a:t>
            </a:r>
            <a:endParaRPr lang="ru-RU" b="1" dirty="0">
              <a:solidFill>
                <a:srgbClr val="F05A28"/>
              </a:solidFill>
              <a:latin typeface="Corki" panose="00000500000000000000" pitchFamily="50" charset="-5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587206" y="3358577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6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580006" y="396765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10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589609" y="4853520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5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3098" y="5271061"/>
            <a:ext cx="706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err="1">
                <a:solidFill>
                  <a:srgbClr val="0082C8"/>
                </a:solidFill>
                <a:latin typeface="Corki" panose="00000500000000000000" pitchFamily="50" charset="-52"/>
              </a:rPr>
              <a:t>грантовой</a:t>
            </a:r>
            <a:r>
              <a:rPr lang="ru-RU" b="1" dirty="0">
                <a:solidFill>
                  <a:srgbClr val="0082C8"/>
                </a:solidFill>
                <a:latin typeface="Corki" panose="00000500000000000000" pitchFamily="50" charset="-52"/>
              </a:rPr>
              <a:t> поддержки общественных и предпринимательских инициатив, направленных на развитие внутреннего и въездного туризма в Мурманской области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75677" y="6109730"/>
            <a:ext cx="4545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Предоставление </a:t>
            </a:r>
            <a:r>
              <a:rPr lang="ru-RU" b="1" dirty="0" smtClean="0">
                <a:solidFill>
                  <a:srgbClr val="F05A28"/>
                </a:solidFill>
                <a:latin typeface="Corki" panose="00000500000000000000" pitchFamily="50" charset="-52"/>
              </a:rPr>
              <a:t>субсидии субъектам </a:t>
            </a:r>
            <a:r>
              <a:rPr lang="ru-RU" b="1" dirty="0">
                <a:solidFill>
                  <a:srgbClr val="F05A28"/>
                </a:solidFill>
                <a:latin typeface="Corki" panose="00000500000000000000" pitchFamily="50" charset="-52"/>
              </a:rPr>
              <a:t>туриндустрии в сфере внутреннего и въездного туризма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582825" y="5567309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44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582824" y="6185806"/>
            <a:ext cx="16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  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C67F30CE-47A8-4340-B8A4-E50CC2F5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617" y="883703"/>
            <a:ext cx="519544" cy="593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9875520" y="2779245"/>
            <a:ext cx="47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4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910005" y="3366553"/>
            <a:ext cx="140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6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6740" y="3967650"/>
            <a:ext cx="148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10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910005" y="4869988"/>
            <a:ext cx="1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0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875520" y="5584257"/>
            <a:ext cx="44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45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275677" y="4531974"/>
            <a:ext cx="10162277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1283098" y="5255941"/>
            <a:ext cx="10154855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1303612" y="6185807"/>
            <a:ext cx="10162277" cy="10675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AE347F96-3121-594B-97AE-76149C162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22" y="2145853"/>
            <a:ext cx="392722" cy="36467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DC88B9B5-6926-FD48-B578-D581FFB4A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61" y="3342641"/>
            <a:ext cx="392722" cy="39272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1E9584A-2449-4742-9CD8-B05CD5841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28" y="6171361"/>
            <a:ext cx="359233" cy="35923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0050986" y="1105874"/>
            <a:ext cx="813716" cy="36933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2021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10005" y="6196482"/>
            <a:ext cx="152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/>
                </a:solidFill>
                <a:latin typeface="Corki" panose="00000500000000000000" pitchFamily="50" charset="-52"/>
              </a:rPr>
              <a:t>                   5</a:t>
            </a:r>
            <a:endParaRPr lang="ru-RU" b="1" dirty="0">
              <a:solidFill>
                <a:schemeClr val="accent3"/>
              </a:solidFill>
              <a:latin typeface="Corki" panose="00000500000000000000" pitchFamily="50" charset="-52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57317" y="811363"/>
            <a:ext cx="813716" cy="36933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2022</a:t>
            </a:r>
            <a:endParaRPr lang="ru-RU" b="1" dirty="0">
              <a:solidFill>
                <a:schemeClr val="bg1"/>
              </a:solidFill>
              <a:latin typeface="Corki" panose="00000500000000000000" pitchFamily="50" charset="-52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5887718-D708-FF47-9F0B-29ACC5CA4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423" y="2687583"/>
            <a:ext cx="355600" cy="3556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361D1D6-A5E3-5141-B2E2-CEB2FA3FD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396" y="3999891"/>
            <a:ext cx="444500" cy="3175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50F1599-F5F6-5347-BFBD-CD96E435F4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413" y="4685829"/>
            <a:ext cx="355600" cy="4318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654C81A1-333A-384F-BA7F-56229287A9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413" y="5443930"/>
            <a:ext cx="355600" cy="355600"/>
          </a:xfrm>
          <a:prstGeom prst="rect">
            <a:avLst/>
          </a:prstGeom>
        </p:spPr>
      </p:pic>
      <p:sp>
        <p:nvSpPr>
          <p:cNvPr id="60" name="TextBox 111"/>
          <p:cNvSpPr txBox="1"/>
          <p:nvPr/>
        </p:nvSpPr>
        <p:spPr>
          <a:xfrm>
            <a:off x="373828" y="6874392"/>
            <a:ext cx="3171426" cy="276999"/>
          </a:xfrm>
          <a:prstGeom prst="rect">
            <a:avLst/>
          </a:prstGeom>
          <a:noFill/>
          <a:ln>
            <a:solidFill>
              <a:srgbClr val="0082C8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 smtClean="0">
                <a:solidFill>
                  <a:srgbClr val="0082C8"/>
                </a:solidFill>
                <a:latin typeface="Corki" panose="00000500000000000000" pitchFamily="50" charset="-52"/>
              </a:rPr>
              <a:t>*</a:t>
            </a:r>
            <a:r>
              <a:rPr lang="ru-RU" sz="1200" b="1" dirty="0">
                <a:solidFill>
                  <a:srgbClr val="0082C8"/>
                </a:solidFill>
                <a:latin typeface="Corki" panose="00000500000000000000" pitchFamily="50" charset="-52"/>
              </a:rPr>
              <a:t>отмена в связи с отсутствием финансирования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17494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Corki" panose="000005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718518" y="2609711"/>
            <a:ext cx="823204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Контактная информация: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Комитет по туризму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Мурманской области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Адрес фактический: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ул. </a:t>
            </a:r>
            <a:r>
              <a:rPr lang="ru-RU" sz="2000" dirty="0" err="1" smtClean="0">
                <a:solidFill>
                  <a:schemeClr val="bg1"/>
                </a:solidFill>
                <a:latin typeface="Corki" panose="00000500000000000000" pitchFamily="50" charset="-52"/>
              </a:rPr>
              <a:t>Книповича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, д. 48, г. Мурманск, 183032</a:t>
            </a: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Адрес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юридический: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пр. Ленина,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д.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75, </a:t>
            </a:r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</a:rPr>
              <a:t>г. Мурманск,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183006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Тел. (8152) 48-6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-8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</a:rPr>
              <a:t>6</a:t>
            </a:r>
            <a:endParaRPr lang="ru-RU" sz="2000" dirty="0" smtClean="0">
              <a:solidFill>
                <a:schemeClr val="bg1"/>
              </a:solidFill>
              <a:latin typeface="Corki" panose="00000500000000000000" pitchFamily="50" charset="-52"/>
            </a:endParaRPr>
          </a:p>
          <a:p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ОГРН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1205100000093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ОКПО </a:t>
            </a: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42990301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ИНН5190082350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/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itchFamily="18" charset="0"/>
              </a:rPr>
              <a:t>КПП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519001001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itchFamily="18" charset="0"/>
            </a:endParaRPr>
          </a:p>
        </p:txBody>
      </p:sp>
      <p:pic>
        <p:nvPicPr>
          <p:cNvPr id="13" name="Рисунок 12" descr="H:\02_Управление БРиБП\21_ОТКРЫТЫЙ БЮДЖЕТ\2019\ФИНАНСОВАЯ ГРАМОТНОСТЬ\Материалы\ima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48382" l="1324" r="48088">
                        <a14:foregroundMark x1="13382" y1="21324" x2="21912" y2="28676"/>
                        <a14:foregroundMark x1="27647" y1="29118" x2="37647" y2="19265"/>
                        <a14:foregroundMark x1="25147" y1="17206" x2="25147" y2="26618"/>
                        <a14:foregroundMark x1="10735" y1="17941" x2="15441" y2="24412"/>
                        <a14:foregroundMark x1="32353" y1="27794" x2="37500" y2="33088"/>
                        <a14:foregroundMark x1="37500" y1="30294" x2="40147" y2="3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513" r="51816" b="51512"/>
          <a:stretch/>
        </p:blipFill>
        <p:spPr bwMode="auto">
          <a:xfrm>
            <a:off x="8431836" y="5527950"/>
            <a:ext cx="302780" cy="304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37704" y="5499883"/>
            <a:ext cx="271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ru-RU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vk.com/murman.tourism51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8145" y="4962854"/>
            <a:ext cx="2505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https://</a:t>
            </a:r>
            <a:r>
              <a:rPr lang="en-US" sz="2000" dirty="0" smtClean="0">
                <a:solidFill>
                  <a:schemeClr val="bg1"/>
                </a:solidFill>
                <a:latin typeface="Corki" panose="00000500000000000000" pitchFamily="50" charset="-52"/>
                <a:cs typeface="Times New Roman" panose="02020603050405020304" pitchFamily="18" charset="0"/>
              </a:rPr>
              <a:t>tourism.gov-murman.ru</a:t>
            </a:r>
            <a:endParaRPr lang="ru-RU" sz="2000" dirty="0">
              <a:solidFill>
                <a:schemeClr val="bg1"/>
              </a:solidFill>
              <a:latin typeface="Corki" panose="00000500000000000000" pitchFamily="50" charset="-52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2542" r="9062" b="5373"/>
          <a:stretch/>
        </p:blipFill>
        <p:spPr>
          <a:xfrm>
            <a:off x="8431836" y="4993117"/>
            <a:ext cx="305868" cy="27659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9461</TotalTime>
  <Words>1025</Words>
  <Application>Microsoft Office PowerPoint</Application>
  <PresentationFormat>Произвольный</PresentationFormat>
  <Paragraphs>214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Corki</vt:lpstr>
      <vt:lpstr>Gulim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Васильева Ю.В.</cp:lastModifiedBy>
  <cp:revision>603</cp:revision>
  <cp:lastPrinted>2020-02-21T11:20:26Z</cp:lastPrinted>
  <dcterms:created xsi:type="dcterms:W3CDTF">2019-09-18T12:34:40Z</dcterms:created>
  <dcterms:modified xsi:type="dcterms:W3CDTF">2022-10-12T07:11:35Z</dcterms:modified>
</cp:coreProperties>
</file>