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312" r:id="rId4"/>
    <p:sldId id="309" r:id="rId5"/>
    <p:sldId id="314" r:id="rId6"/>
    <p:sldId id="308" r:id="rId7"/>
    <p:sldId id="310" r:id="rId8"/>
    <p:sldId id="313" r:id="rId9"/>
    <p:sldId id="258" r:id="rId10"/>
  </p:sldIdLst>
  <p:sldSz cx="12239625" cy="7199313"/>
  <p:notesSz cx="6808788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82C8"/>
    <a:srgbClr val="000000"/>
    <a:srgbClr val="F06131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94743" autoAdjust="0"/>
  </p:normalViewPr>
  <p:slideViewPr>
    <p:cSldViewPr snapToGrid="0" snapToObjects="1">
      <p:cViewPr varScale="1">
        <p:scale>
          <a:sx n="105" d="100"/>
          <a:sy n="105" d="100"/>
        </p:scale>
        <p:origin x="906" y="10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10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57059346268694E-2"/>
          <c:y val="0.10597273421099374"/>
          <c:w val="0.9017060145446173"/>
          <c:h val="0.635431404218872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D1-43A6-BB5E-8D677E6F2C2E}"/>
              </c:ext>
            </c:extLst>
          </c:dPt>
          <c:dPt>
            <c:idx val="1"/>
            <c:invertIfNegative val="0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1-6DD1-43A6-BB5E-8D677E6F2C2E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D1-43A6-BB5E-8D677E6F2C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DD1-43A6-BB5E-8D677E6F2C2E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D1-43A6-BB5E-8D677E6F2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9598936"/>
        <c:axId val="136120632"/>
      </c:barChart>
      <c:valAx>
        <c:axId val="1361206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9598936"/>
        <c:crosses val="autoZero"/>
        <c:crossBetween val="between"/>
      </c:valAx>
      <c:catAx>
        <c:axId val="1395989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61206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1243013"/>
            <a:ext cx="570071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3307"/>
            <a:ext cx="544703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0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0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8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image" Target="../media/image36.emf"/><Relationship Id="rId5" Type="http://schemas.openxmlformats.org/officeDocument/2006/relationships/image" Target="../media/image31.emf"/><Relationship Id="rId10" Type="http://schemas.openxmlformats.org/officeDocument/2006/relationships/image" Target="../media/image35.emf"/><Relationship Id="rId4" Type="http://schemas.openxmlformats.org/officeDocument/2006/relationships/image" Target="../media/image30.emf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1521672" y="3432530"/>
            <a:ext cx="1049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Комитета по туризму мурманской области 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5054094" y="5212655"/>
            <a:ext cx="6960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1.  Исполнение за 2020 год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343400" y="5070229"/>
            <a:ext cx="535423" cy="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3175" y="747978"/>
            <a:ext cx="12236450" cy="595141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92543" y="965771"/>
            <a:ext cx="6137002" cy="845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895305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СТРУКТУРА КОМИТЕТА ПО ТУРИЗМУ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225" y="995956"/>
            <a:ext cx="815004" cy="815004"/>
          </a:xfrm>
          <a:prstGeom prst="rect">
            <a:avLst/>
          </a:prstGeom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1677126" y="1087456"/>
            <a:ext cx="4386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13.01.2020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СОЗДАН ОРГАН В СФЕРЕ ТУРИЗМА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4" y="918529"/>
            <a:ext cx="1190690" cy="850493"/>
          </a:xfrm>
          <a:prstGeom prst="rect">
            <a:avLst/>
          </a:prstGeom>
        </p:spPr>
      </p:pic>
      <p:sp>
        <p:nvSpPr>
          <p:cNvPr id="65" name="Скругленный прямоугольник 64">
            <a:extLst/>
          </p:cNvPr>
          <p:cNvSpPr/>
          <p:nvPr/>
        </p:nvSpPr>
        <p:spPr>
          <a:xfrm>
            <a:off x="7284055" y="4566980"/>
            <a:ext cx="4334271" cy="11823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ОТДЕЛ ПРОДВИЖЕНИЯ И МАРКЕТИНГА (5 ЕД.)</a:t>
            </a: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193017" y="4122298"/>
            <a:ext cx="4334271" cy="1180866"/>
          </a:xfrm>
          <a:prstGeom prst="roundRect">
            <a:avLst>
              <a:gd name="adj" fmla="val 12846"/>
            </a:avLst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ОТДЕЛ РЕАЛИЗАЦИИ ГОСУДАРСТВЕННЫХ ПРОГРАММ И ГОСУДАРСТВЕННОЙ ПОДДЕРЖКИ СУБЪЕКТОВ ТУРИНДУСТРИИ (5 ЕД.)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161804" y="1990214"/>
            <a:ext cx="4499240" cy="773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accent6"/>
                </a:solidFill>
                <a:latin typeface="Muller Narrow ExtraBold" pitchFamily="50" charset="-52"/>
              </a:rPr>
              <a:t>И.о</a:t>
            </a:r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. председателя Комитета по туризму </a:t>
            </a:r>
            <a:r>
              <a:rPr lang="ru-RU" sz="1400" dirty="0">
                <a:solidFill>
                  <a:schemeClr val="accent6"/>
                </a:solidFill>
                <a:latin typeface="Muller Narrow ExtraBold" pitchFamily="50" charset="-52"/>
              </a:rPr>
              <a:t>Мурманской области </a:t>
            </a:r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– </a:t>
            </a:r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Бугаев Максим </a:t>
            </a:r>
            <a:r>
              <a:rPr lang="ru-RU" sz="1400" dirty="0">
                <a:solidFill>
                  <a:srgbClr val="F05A28"/>
                </a:solidFill>
                <a:latin typeface="Muller Narrow ExtraBold" pitchFamily="50" charset="-52"/>
              </a:rPr>
              <a:t>А</a:t>
            </a:r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ндреевич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499593" y="1158773"/>
            <a:ext cx="5325644" cy="4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ПОЛОЖЕНИЕ О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КОМИТЕТЕ ПО ТУРИЗМУ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МУРМАНСКОЙ 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ОТ 15.11.2019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№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516-ПП</a:t>
            </a: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537" y="2067489"/>
            <a:ext cx="586370" cy="64919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58" y="4409830"/>
            <a:ext cx="498868" cy="498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593" y="4908698"/>
            <a:ext cx="498868" cy="498868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130171" y="5512361"/>
            <a:ext cx="4334270" cy="118703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СЕКТОР ГОСУДАРСТВЕННОГО РЕГУЛИРОВАНИЯ И РАЗВИТИЯ ТУРИСТСКОЙ ДЕЯТЕЛЬНОСТИ (3 ЕД.)</a:t>
            </a:r>
            <a:endParaRPr lang="ru-RU" sz="16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25" y="5763871"/>
            <a:ext cx="498868" cy="498868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7476470" y="3421037"/>
            <a:ext cx="3949437" cy="801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председателя комитета – начальник отдела продвижения и маркетинга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cxnSp>
        <p:nvCxnSpPr>
          <p:cNvPr id="53" name="Прямая соединительная линия 52"/>
          <p:cNvCxnSpPr>
            <a:endCxn id="68" idx="3"/>
          </p:cNvCxnSpPr>
          <p:nvPr/>
        </p:nvCxnSpPr>
        <p:spPr>
          <a:xfrm flipH="1">
            <a:off x="5527288" y="4712731"/>
            <a:ext cx="416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5944164" y="3538490"/>
            <a:ext cx="4" cy="256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кругленный прямоугольник 82"/>
          <p:cNvSpPr/>
          <p:nvPr/>
        </p:nvSpPr>
        <p:spPr>
          <a:xfrm>
            <a:off x="1403073" y="3137692"/>
            <a:ext cx="3949437" cy="801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председателя комитета</a:t>
            </a:r>
            <a:endParaRPr lang="ru-RU" sz="14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239375" y="2763902"/>
            <a:ext cx="0" cy="657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560754" y="2763901"/>
            <a:ext cx="0" cy="37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11444407" y="3821835"/>
            <a:ext cx="6536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5352510" y="3538490"/>
            <a:ext cx="584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5491438" y="6105877"/>
            <a:ext cx="452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12098053" y="3821836"/>
            <a:ext cx="0" cy="1336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618326" y="5158133"/>
            <a:ext cx="479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2697" y="925671"/>
            <a:ext cx="12236928" cy="575638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36483" y="241570"/>
            <a:ext cx="12003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uller Narrow Light" pitchFamily="2" charset="0"/>
              </a:rPr>
              <a:t>СВЕДЕНИЯ О ДОХОДАХ И РАСХОДАХ </a:t>
            </a:r>
            <a:r>
              <a:rPr lang="ru-RU" sz="2400" dirty="0" smtClean="0">
                <a:latin typeface="Muller Narrow Light" pitchFamily="2" charset="0"/>
              </a:rPr>
              <a:t>КОМИТЕТА: </a:t>
            </a:r>
            <a:r>
              <a:rPr lang="ru-RU" sz="2400" dirty="0">
                <a:latin typeface="Muller Narrow Light" pitchFamily="2" charset="0"/>
              </a:rPr>
              <a:t>ПЛАН И ИСПОЛНЕНИЕ ЗА </a:t>
            </a:r>
            <a:r>
              <a:rPr lang="ru-RU" sz="2400" dirty="0" smtClean="0">
                <a:latin typeface="Muller Narrow Light" pitchFamily="2" charset="0"/>
              </a:rPr>
              <a:t>2020 ГОД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4880" y="6682141"/>
            <a:ext cx="2753916" cy="383297"/>
          </a:xfrm>
        </p:spPr>
        <p:txBody>
          <a:bodyPr/>
          <a:lstStyle/>
          <a:p>
            <a:fld id="{8AEA689C-0428-2041-A422-96CC7CA87939}" type="slidenum">
              <a:rPr lang="ru-RU" smtClean="0"/>
              <a:t>3</a:t>
            </a:fld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569374" y="3279311"/>
            <a:ext cx="367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05A28"/>
                </a:solidFill>
                <a:latin typeface="Muller Narrow ExtraBold" pitchFamily="2" charset="0"/>
              </a:rPr>
              <a:t>ПОСТУПИЛО: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5634817" y="3076168"/>
            <a:ext cx="3671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82C8"/>
                </a:solidFill>
                <a:latin typeface="Muller Narrow ExtraBold" pitchFamily="50" charset="-52"/>
              </a:rPr>
              <a:t>ИЗРАСХОДОВАНО:</a:t>
            </a:r>
            <a:endParaRPr lang="ru-RU" sz="2800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85611" y="1149885"/>
            <a:ext cx="6712765" cy="1805909"/>
            <a:chOff x="353786" y="2084950"/>
            <a:chExt cx="5841333" cy="298261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53786" y="2084950"/>
              <a:ext cx="5841333" cy="2982613"/>
              <a:chOff x="3022718" y="2322788"/>
              <a:chExt cx="5525580" cy="2982613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022718" y="2322788"/>
                <a:ext cx="5525580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829093" y="3885113"/>
                <a:ext cx="1730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20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334289" y="3809061"/>
                <a:ext cx="1319322" cy="63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11,8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669498"/>
                <a:ext cx="828233" cy="336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411306" y="3688362"/>
                <a:ext cx="469602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411306" y="4737383"/>
                <a:ext cx="469602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4961191" y="3812644"/>
                <a:ext cx="1216795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195,6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11821" y="2378967"/>
                <a:ext cx="1088537" cy="1009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2020</a:t>
                </a:r>
                <a:r>
                  <a:rPr lang="ru-RU" sz="12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sz="16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480554" y="2378967"/>
                <a:ext cx="1165837" cy="1009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2020</a:t>
                </a:r>
                <a:r>
                  <a:rPr lang="ru-RU" sz="1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56" name="Минус 55"/>
            <p:cNvSpPr/>
            <p:nvPr/>
          </p:nvSpPr>
          <p:spPr>
            <a:xfrm>
              <a:off x="593664" y="3738071"/>
              <a:ext cx="170916" cy="218520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313" y="3711146"/>
              <a:ext cx="355600" cy="317501"/>
            </a:xfrm>
            <a:prstGeom prst="rect">
              <a:avLst/>
            </a:prstGeom>
          </p:spPr>
        </p:pic>
      </p:grpSp>
      <p:sp>
        <p:nvSpPr>
          <p:cNvPr id="69" name="Скругленный прямоугольник 68">
            <a:extLst/>
          </p:cNvPr>
          <p:cNvSpPr/>
          <p:nvPr/>
        </p:nvSpPr>
        <p:spPr>
          <a:xfrm>
            <a:off x="501019" y="4865736"/>
            <a:ext cx="3804294" cy="5642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ГОСУДАРСТВЕННАЯ ПОДДЕРЖКА СУБЪЕКТОВ ТУРИНДУСТРИИ</a:t>
            </a:r>
          </a:p>
        </p:txBody>
      </p:sp>
      <p:sp>
        <p:nvSpPr>
          <p:cNvPr id="71" name="Скругленный прямоугольник 70">
            <a:extLst/>
          </p:cNvPr>
          <p:cNvSpPr/>
          <p:nvPr/>
        </p:nvSpPr>
        <p:spPr>
          <a:xfrm>
            <a:off x="491085" y="5580271"/>
            <a:ext cx="3804292" cy="58743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ФОРМИРОВАНИЕ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ТУРИСТСКО-РЕКРЕАЦИОННОГО КЛАСТЕРА</a:t>
            </a:r>
          </a:p>
        </p:txBody>
      </p:sp>
      <p:sp>
        <p:nvSpPr>
          <p:cNvPr id="72" name="Скругленный прямоугольник 71">
            <a:extLst/>
          </p:cNvPr>
          <p:cNvSpPr/>
          <p:nvPr/>
        </p:nvSpPr>
        <p:spPr>
          <a:xfrm>
            <a:off x="501019" y="3994908"/>
            <a:ext cx="3804294" cy="71832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ПРОДВИЖЕНИЕ МУРМАНСКОЙ ОБЛАСТИ КАК ПРИВЛЕКАТЕЛЬНОГО ДЛЯ ТУРИСТОВ РЕГИОНА</a:t>
            </a: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 rot="5400000">
            <a:off x="4326911" y="4001039"/>
            <a:ext cx="718328" cy="70606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435517" y="4184795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2,8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BA74246C-F170-314D-A9E9-E23AC1069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312" y="4133373"/>
            <a:ext cx="604273" cy="56111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606605" y="5405106"/>
            <a:ext cx="669685" cy="669685"/>
          </a:xfrm>
          <a:prstGeom prst="rect">
            <a:avLst/>
          </a:prstGeom>
        </p:spPr>
      </p:pic>
      <p:sp>
        <p:nvSpPr>
          <p:cNvPr id="116" name="Скругленный прямоугольник 115">
            <a:extLst/>
          </p:cNvPr>
          <p:cNvSpPr/>
          <p:nvPr/>
        </p:nvSpPr>
        <p:spPr>
          <a:xfrm>
            <a:off x="7577581" y="4752736"/>
            <a:ext cx="4177112" cy="5767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ФУНКЦИОНИРОВАНИЕ РЕГИОНАЛЬНОГО ЦЕНТРА КЛАСТЕРНОГО РАЗВИТИЯ В СФЕРЕ ТУРИЗМА</a:t>
            </a:r>
          </a:p>
        </p:txBody>
      </p:sp>
      <p:sp>
        <p:nvSpPr>
          <p:cNvPr id="117" name="Скругленный прямоугольник 116">
            <a:extLst/>
          </p:cNvPr>
          <p:cNvSpPr/>
          <p:nvPr/>
        </p:nvSpPr>
        <p:spPr>
          <a:xfrm>
            <a:off x="7577581" y="5511922"/>
            <a:ext cx="4177112" cy="86213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СИСТЕМА ИСКУССТВЕННОГО ОСНЕЖЕНИЯ ДЛЯ ГОАУМО "КИРОВСКАЯ СПОРТИВНАЯ ШКОЛА ОЛИМПИЙСКОГО РЕЗЕРВА ПО ГОРНОЛЫЖНОМУ СПОРТУ"</a:t>
            </a:r>
          </a:p>
        </p:txBody>
      </p:sp>
      <p:sp>
        <p:nvSpPr>
          <p:cNvPr id="118" name="Скругленный прямоугольник 117">
            <a:extLst/>
          </p:cNvPr>
          <p:cNvSpPr/>
          <p:nvPr/>
        </p:nvSpPr>
        <p:spPr>
          <a:xfrm>
            <a:off x="7577581" y="3802532"/>
            <a:ext cx="4177112" cy="80056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ВНЕДРЕНИЕ СИСТЕМЫ НАВИГАЦИИ И ОРИЕНТИРУЮЩЕЙ ИНФОРМАЦИИ ДЛЯ ТУРИСТОВ НА ТЕРРИТОРИИ МУРМАНСКОЙ ОБЛАСТИ </a:t>
            </a:r>
          </a:p>
        </p:txBody>
      </p:sp>
      <p:sp>
        <p:nvSpPr>
          <p:cNvPr id="119" name="Скругленный прямоугольник 118">
            <a:extLst/>
          </p:cNvPr>
          <p:cNvSpPr/>
          <p:nvPr/>
        </p:nvSpPr>
        <p:spPr>
          <a:xfrm rot="5400000">
            <a:off x="6706237" y="4650454"/>
            <a:ext cx="576724" cy="78129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0" name="Скругленный прямоугольник 119">
            <a:extLst/>
          </p:cNvPr>
          <p:cNvSpPr/>
          <p:nvPr/>
        </p:nvSpPr>
        <p:spPr>
          <a:xfrm rot="5400000">
            <a:off x="6573603" y="5526971"/>
            <a:ext cx="860631" cy="833547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1" name="Скругленный прямоугольник 120">
            <a:extLst/>
          </p:cNvPr>
          <p:cNvSpPr/>
          <p:nvPr/>
        </p:nvSpPr>
        <p:spPr>
          <a:xfrm rot="5400000">
            <a:off x="6585913" y="3803769"/>
            <a:ext cx="800567" cy="798098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746177" y="4888988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6,9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754535" y="5829155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4,8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746177" y="4064461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0,0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E0E5F5D0-273B-3645-94EA-CA34893AD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5264" y="1606073"/>
            <a:ext cx="960873" cy="828586"/>
          </a:xfrm>
          <a:prstGeom prst="rect">
            <a:avLst/>
          </a:prstGeom>
        </p:spPr>
      </p:pic>
      <p:sp>
        <p:nvSpPr>
          <p:cNvPr id="50" name="Скругленный прямоугольник 49">
            <a:extLst/>
          </p:cNvPr>
          <p:cNvSpPr/>
          <p:nvPr/>
        </p:nvSpPr>
        <p:spPr>
          <a:xfrm rot="5400000">
            <a:off x="4392979" y="5521582"/>
            <a:ext cx="587437" cy="70481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351874" y="5717466"/>
            <a:ext cx="654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169,8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 rot="5400000">
            <a:off x="4409774" y="4790254"/>
            <a:ext cx="564244" cy="71520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405790" y="4979551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23,0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00300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ГП «РАЗВИТИЕ ЭКОНОМИЧЕСКОГО ПОТЕНЦИАЛА И ФОРМИРОВАНИЕ </a:t>
            </a:r>
          </a:p>
          <a:p>
            <a:r>
              <a:rPr lang="ru-RU" sz="2400" dirty="0" smtClean="0">
                <a:latin typeface="Muller Narrow Light" pitchFamily="2" charset="0"/>
              </a:rPr>
              <a:t>БЛАГОПРИЯТНОГО ПРЕДПРИНИМАТЕЛЬСКОГО КЛИМАТА»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41238" y="1283684"/>
            <a:ext cx="345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ПМО </a:t>
            </a:r>
            <a:r>
              <a:rPr lang="ru-RU" sz="1400" b="1" dirty="0">
                <a:latin typeface="Muller Narrow ExtraBold" pitchFamily="50" charset="-52"/>
                <a:cs typeface="Times New Roman" panose="02020603050405020304" pitchFamily="18" charset="0"/>
              </a:rPr>
              <a:t>от 30.09.2013 № </a:t>
            </a:r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557-ПП </a:t>
            </a:r>
          </a:p>
          <a:p>
            <a:pPr algn="ctr"/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(ред. от 15.06.2020 № 419-ПП)</a:t>
            </a:r>
            <a:endParaRPr lang="ru-RU" sz="1400" b="1" dirty="0"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541238" y="4181722"/>
            <a:ext cx="3469941" cy="863723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Muller Narrow Light" pitchFamily="50" charset="-52"/>
              </a:rPr>
              <a:t>Ответственный исполнитель – Министерство экономического развития Мурманской области</a:t>
            </a:r>
            <a:endParaRPr lang="ru-RU" sz="1600" dirty="0">
              <a:latin typeface="Muller Narrow Light" pitchFamily="50" charset="-52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24692" y="2806551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%</a:t>
            </a:r>
            <a:endParaRPr lang="ru-RU" dirty="0"/>
          </a:p>
        </p:txBody>
      </p:sp>
      <p:grpSp>
        <p:nvGrpSpPr>
          <p:cNvPr id="75" name="Группа 74"/>
          <p:cNvGrpSpPr/>
          <p:nvPr/>
        </p:nvGrpSpPr>
        <p:grpSpPr>
          <a:xfrm>
            <a:off x="233196" y="930658"/>
            <a:ext cx="4004848" cy="4996009"/>
            <a:chOff x="420815" y="2986890"/>
            <a:chExt cx="3493745" cy="4759149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0816" y="2986890"/>
              <a:ext cx="3462910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20815" y="2986891"/>
              <a:ext cx="3493745" cy="1718797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94077" y="3079445"/>
              <a:ext cx="3231359" cy="1524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>
                  <a:solidFill>
                    <a:schemeClr val="bg1"/>
                  </a:solidFill>
                  <a:latin typeface="Muller Narrow ExtraBold" panose="00000900000000000000"/>
                </a:rPr>
                <a:t>Цель </a:t>
              </a:r>
              <a:r>
                <a:rPr lang="ru-RU" sz="1400" dirty="0">
                  <a:solidFill>
                    <a:schemeClr val="bg1"/>
                  </a:solidFill>
                  <a:latin typeface="Muller Narrow ExtraBold" panose="00000900000000000000"/>
                </a:rPr>
                <a:t>–</a:t>
              </a:r>
              <a:r>
                <a:rPr lang="ru-RU" sz="1400" b="1" dirty="0" smtClean="0">
                  <a:solidFill>
                    <a:schemeClr val="bg1"/>
                  </a:solidFill>
                  <a:latin typeface="Muller Narrow ExtraBold" panose="00000900000000000000"/>
                </a:rPr>
                <a:t> </a:t>
              </a:r>
              <a:r>
                <a:rPr lang="ru-RU" sz="1400" dirty="0">
                  <a:solidFill>
                    <a:schemeClr val="bg1"/>
                  </a:solidFill>
                  <a:latin typeface="Muller Narrow ExtraBold" panose="00000900000000000000"/>
                  <a:cs typeface="Times New Roman" panose="02020603050405020304" pitchFamily="18" charset="0"/>
                </a:rPr>
                <a:t>Создание благоприятного предпринимательского климата и условий для ведения бизнеса, повышение инвестиционной и инновационной активности бизнеса в регионе, содействие реализации конкурентных преимуществ </a:t>
              </a:r>
              <a:r>
                <a:rPr lang="ru-RU" sz="1400" dirty="0" smtClean="0">
                  <a:solidFill>
                    <a:schemeClr val="bg1"/>
                  </a:solidFill>
                  <a:latin typeface="Muller Narrow ExtraBold" panose="00000900000000000000"/>
                  <a:cs typeface="Times New Roman" panose="02020603050405020304" pitchFamily="18" charset="0"/>
                </a:rPr>
                <a:t>региона</a:t>
              </a:r>
              <a:endParaRPr lang="ru-RU" sz="140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317410" y="2790295"/>
            <a:ext cx="3801076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anose="00000900000000000000"/>
                <a:cs typeface="Arial" pitchFamily="34" charset="0"/>
              </a:rPr>
              <a:t>Задачи:</a:t>
            </a:r>
            <a:endParaRPr lang="en-US" sz="1600" dirty="0" smtClean="0">
              <a:solidFill>
                <a:schemeClr val="accent3"/>
              </a:solidFill>
              <a:latin typeface="Muller Narrow ExtraBold" panose="00000900000000000000"/>
              <a:cs typeface="Arial" pitchFamily="34" charset="0"/>
            </a:endParaRPr>
          </a:p>
          <a:p>
            <a:endParaRPr lang="ru-RU" sz="1600" dirty="0" smtClean="0">
              <a:solidFill>
                <a:schemeClr val="accent3"/>
              </a:solidFill>
              <a:latin typeface="Muller Narrow ExtraBold" panose="00000900000000000000"/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sz="1600" dirty="0" smtClean="0">
                <a:solidFill>
                  <a:schemeClr val="accent3"/>
                </a:solidFill>
                <a:latin typeface="Muller Narrow ExtraBold" panose="00000900000000000000"/>
                <a:cs typeface="Arial" pitchFamily="34" charset="0"/>
              </a:rPr>
              <a:t>1</a:t>
            </a: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Создании условий для формирования региональных турпродуктов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2.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Улучшение инфраструктуры области в целях развития туризма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3.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Повышение конкурентоспособности региона на российском и международном туристских рынках </a:t>
            </a:r>
          </a:p>
          <a:p>
            <a:pPr lvl="0">
              <a:lnSpc>
                <a:spcPct val="80000"/>
              </a:lnSpc>
            </a:pP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4.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Создание благоприятного предпринимательского климата и условий для ведения бизнеса в сфере </a:t>
            </a:r>
            <a:r>
              <a:rPr lang="ru-RU" sz="1600" dirty="0" smtClean="0">
                <a:latin typeface="Muller Narrow ExtraBold" panose="00000900000000000000"/>
                <a:cs typeface="Times New Roman" pitchFamily="18" charset="0"/>
              </a:rPr>
              <a:t>туриндустрии.</a:t>
            </a:r>
            <a:endParaRPr lang="ru-RU" sz="1600" dirty="0">
              <a:latin typeface="Muller Narrow ExtraBold" panose="00000900000000000000"/>
              <a:cs typeface="Times New Roman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528705" y="2905868"/>
            <a:ext cx="3466424" cy="1104986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Подпрограмма 4:</a:t>
            </a:r>
          </a:p>
          <a:p>
            <a:pPr algn="just"/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Развитие внешнеэкономических связей, туризма и торговой деятельности в регионе</a:t>
            </a:r>
          </a:p>
        </p:txBody>
      </p:sp>
      <p:grpSp>
        <p:nvGrpSpPr>
          <p:cNvPr id="115" name="Группа 114"/>
          <p:cNvGrpSpPr/>
          <p:nvPr/>
        </p:nvGrpSpPr>
        <p:grpSpPr>
          <a:xfrm>
            <a:off x="8119889" y="959180"/>
            <a:ext cx="3958554" cy="4967487"/>
            <a:chOff x="420816" y="2986890"/>
            <a:chExt cx="3493263" cy="4759149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1768" y="3052650"/>
              <a:ext cx="3231359" cy="63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Оценка эффективности государственной программы за 2018 г.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8119889" y="959180"/>
            <a:ext cx="3966834" cy="972342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платных услуг, оказанных населению в Мурманской области в сфере туризма (включая услуги коллективных мест размещения), (млн. рублей)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328130" y="2097904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3082</a:t>
            </a:r>
            <a:endParaRPr lang="ru-RU" sz="32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9897635" y="2262291"/>
            <a:ext cx="1258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2019 год</a:t>
            </a:r>
          </a:p>
        </p:txBody>
      </p:sp>
      <p:graphicFrame>
        <p:nvGraphicFramePr>
          <p:cNvPr id="129" name="Диаграмма 128"/>
          <p:cNvGraphicFramePr/>
          <p:nvPr>
            <p:extLst>
              <p:ext uri="{D42A27DB-BD31-4B8C-83A1-F6EECF244321}">
                <p14:modId xmlns:p14="http://schemas.microsoft.com/office/powerpoint/2010/main" val="2959487512"/>
              </p:ext>
            </p:extLst>
          </p:nvPr>
        </p:nvGraphicFramePr>
        <p:xfrm>
          <a:off x="8328130" y="3371713"/>
          <a:ext cx="3798992" cy="16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0" name="TextBox 129"/>
          <p:cNvSpPr txBox="1"/>
          <p:nvPr/>
        </p:nvSpPr>
        <p:spPr>
          <a:xfrm>
            <a:off x="8904286" y="3175883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99,3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31" name="Скругленная прямоугольная выноска 51"/>
          <p:cNvSpPr/>
          <p:nvPr/>
        </p:nvSpPr>
        <p:spPr>
          <a:xfrm rot="5400000" flipH="1">
            <a:off x="8792052" y="3962239"/>
            <a:ext cx="1316558" cy="2075606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Скругленная прямоугольная выноска 51"/>
          <p:cNvSpPr/>
          <p:nvPr/>
        </p:nvSpPr>
        <p:spPr>
          <a:xfrm rot="5400000" flipH="1" flipV="1">
            <a:off x="10582218" y="4275576"/>
            <a:ext cx="1316558" cy="1448932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10516031" y="2885409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Muller Narrow ExtraBold" panose="00000900000000000000"/>
              </a:rPr>
              <a:t>3128</a:t>
            </a:r>
            <a:endParaRPr lang="ru-RU" sz="3600" dirty="0">
              <a:latin typeface="Muller Narrow ExtraBold" panose="0000090000000000000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9125362" y="3055020"/>
            <a:ext cx="2298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2020 год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664555" y="3707646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1,2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8389956" y="4459204"/>
            <a:ext cx="20981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Динамика значения показателей по сравнению с предыдущим годом 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10488134" y="4547850"/>
            <a:ext cx="1476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Степень выполнения мероприятий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4564538" y="1863555"/>
            <a:ext cx="3443124" cy="871445"/>
          </a:xfrm>
          <a:prstGeom prst="roundRect">
            <a:avLst>
              <a:gd name="adj" fmla="val 4689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Комитет </a:t>
            </a:r>
            <a:r>
              <a:rPr lang="ru-RU" sz="1600" dirty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по туризму </a:t>
            </a:r>
            <a:endParaRPr lang="ru-RU" sz="1600" dirty="0" smtClean="0">
              <a:solidFill>
                <a:schemeClr val="tx1"/>
              </a:solidFill>
              <a:latin typeface="Muller Narrow ExtraBold" pitchFamily="50" charset="-52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Мурманской </a:t>
            </a:r>
            <a:r>
              <a:rPr lang="ru-RU" sz="1600" dirty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области является соисполнителем 1 ГП</a:t>
            </a:r>
          </a:p>
        </p:txBody>
      </p:sp>
    </p:spTree>
    <p:extLst>
      <p:ext uri="{BB962C8B-B14F-4D97-AF65-F5344CB8AC3E}">
        <p14:creationId xmlns:p14="http://schemas.microsoft.com/office/powerpoint/2010/main" val="64357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132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СТАТИСТИЧЕСКИЕ СВЕДЕНИЯ ПОКАЗАТЕЛЕЙ ЭФЕКТИВНОСТИ ИСПОЛНЕНИЯ ГП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0" y="930875"/>
            <a:ext cx="12236928" cy="575638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581201"/>
              </p:ext>
            </p:extLst>
          </p:nvPr>
        </p:nvGraphicFramePr>
        <p:xfrm>
          <a:off x="294797" y="1194830"/>
          <a:ext cx="7011170" cy="18882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24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5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4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3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43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43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43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Показатель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Muller Narrow ExtraBold" panose="00000900000000000000"/>
                        </a:rPr>
                        <a:t>Ед.изм</a:t>
                      </a: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Muller Narrow ExtraBold" panose="00000900000000000000"/>
                        </a:rPr>
                        <a:t>2015</a:t>
                      </a:r>
                      <a:endParaRPr lang="ru-RU" sz="1400" b="0" dirty="0"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Muller Narrow ExtraBold" panose="00000900000000000000"/>
                        </a:rPr>
                        <a:t>2019</a:t>
                      </a:r>
                      <a:endParaRPr lang="ru-RU" sz="1400" b="0" dirty="0"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Туристский поток, всего: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тыс. чел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305,4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330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413,7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438,02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451,0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- в том числе иностранных туристов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тыс. чел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27,9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38,9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51,9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64,39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67,0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48787F-8DD0-A846-96C2-F0351442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9" y="4806956"/>
            <a:ext cx="630523" cy="6305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2401" y="4801197"/>
            <a:ext cx="3674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Muller Narrow ExtraBold" panose="00000900000000000000"/>
                <a:cs typeface="Times New Roman" pitchFamily="18" charset="0"/>
              </a:rPr>
              <a:t>Туристический поток за 2018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2401" y="5173047"/>
            <a:ext cx="40883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438 </a:t>
            </a:r>
            <a:r>
              <a:rPr lang="ru-RU" sz="1400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тыс.</a:t>
            </a:r>
            <a:r>
              <a:rPr lang="ru-RU" sz="1400" dirty="0">
                <a:solidFill>
                  <a:srgbClr val="3A4D92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человек из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них</a:t>
            </a:r>
            <a:r>
              <a:rPr lang="ru-RU" sz="1400" dirty="0">
                <a:solidFill>
                  <a:srgbClr val="3A4D92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64 </a:t>
            </a:r>
            <a:r>
              <a:rPr lang="ru-RU" sz="1400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тыс.</a:t>
            </a:r>
            <a:r>
              <a:rPr lang="ru-RU" sz="1400" b="1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иностранцев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2401" y="3650920"/>
            <a:ext cx="4486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Количество коллективных средств </a:t>
            </a:r>
            <a:r>
              <a:rPr lang="ru-RU" dirty="0" smtClean="0">
                <a:solidFill>
                  <a:srgbClr val="000000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размещения </a:t>
            </a:r>
            <a:r>
              <a:rPr lang="ru-RU" sz="2400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179</a:t>
            </a:r>
            <a:endParaRPr lang="ru-RU" sz="2400" dirty="0">
              <a:solidFill>
                <a:srgbClr val="F05A28"/>
              </a:solidFill>
              <a:latin typeface="Muller Narrow ExtraBold" panose="00000900000000000000"/>
              <a:cs typeface="Times New Roman" pitchFamily="18" charset="0"/>
            </a:endParaRPr>
          </a:p>
          <a:p>
            <a:pPr lvl="0"/>
            <a:endParaRPr lang="ru-RU" dirty="0">
              <a:solidFill>
                <a:srgbClr val="000000"/>
              </a:solidFill>
              <a:latin typeface="Muller Narrow ExtraBold" panose="0000090000000000000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2401" y="5757842"/>
            <a:ext cx="50509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Muller Narrow ExtraBold" panose="00000900000000000000"/>
                <a:cs typeface="Times New Roman" pitchFamily="18" charset="0"/>
              </a:rPr>
              <a:t>Количество региональных туроператоров </a:t>
            </a:r>
            <a:r>
              <a:rPr lang="ru-RU" sz="2400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40</a:t>
            </a:r>
            <a:endParaRPr lang="ru-RU" sz="2400" dirty="0">
              <a:solidFill>
                <a:srgbClr val="F05A28"/>
              </a:solidFill>
              <a:latin typeface="Muller Narrow ExtraBold" panose="0000090000000000000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000000"/>
              </a:solidFill>
              <a:latin typeface="Muller Narrow ExtraBold" panose="0000090000000000000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05DFD-979C-514F-BD89-A12645E29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39" y="3602389"/>
            <a:ext cx="687277" cy="6872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77540" y="4050151"/>
            <a:ext cx="943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srgbClr val="F05A28"/>
              </a:solidFill>
              <a:latin typeface="Muller Narrow ExtraBold" panose="0000090000000000000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88921" y="4347117"/>
            <a:ext cx="4424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число номеров в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КСР </a:t>
            </a:r>
            <a:r>
              <a:rPr lang="ru-RU" sz="1400" b="1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4652</a:t>
            </a:r>
            <a:r>
              <a:rPr lang="ru-RU" sz="1400" b="1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itchFamily="18" charset="0"/>
              </a:rPr>
              <a:t>число мест в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cs typeface="Times New Roman" pitchFamily="18" charset="0"/>
              </a:rPr>
              <a:t>КСР </a:t>
            </a:r>
            <a:r>
              <a:rPr lang="ru-RU" sz="1400" b="1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10495</a:t>
            </a:r>
            <a:endParaRPr lang="ru-RU" sz="1400" dirty="0">
              <a:latin typeface="Muller Narrow Light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8D63815-86D0-3642-ADDC-0C00EE952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39" y="5651840"/>
            <a:ext cx="654003" cy="75233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250049" y="1605506"/>
            <a:ext cx="3595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РЕАЛИЗАЦИЯ УКАЗОВ ПРЕЗИДЕНТА РФ ОТ 07.05.2012</a:t>
            </a:r>
            <a:endParaRPr lang="ru-RU" sz="1600" dirty="0">
              <a:latin typeface="Muller Narrow ExtraBold" panose="00000900000000000000"/>
            </a:endParaRPr>
          </a:p>
        </p:txBody>
      </p:sp>
      <p:sp>
        <p:nvSpPr>
          <p:cNvPr id="31" name="Прямоугольник 102"/>
          <p:cNvSpPr>
            <a:spLocks noChangeArrowheads="1"/>
          </p:cNvSpPr>
          <p:nvPr/>
        </p:nvSpPr>
        <p:spPr bwMode="auto">
          <a:xfrm>
            <a:off x="7690353" y="2391413"/>
            <a:ext cx="4547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прирост рабочих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мест на малых и средних предприятиях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в сфере туриндустрии (накопленным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итогом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), по итогам получения государственной поддержки, как результат предоставления субсидии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8C0ED48-6716-234E-B89B-FB5290D42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420" y="1534911"/>
            <a:ext cx="615971" cy="725966"/>
          </a:xfrm>
          <a:prstGeom prst="rect">
            <a:avLst/>
          </a:prstGeom>
        </p:spPr>
      </p:pic>
      <p:sp>
        <p:nvSpPr>
          <p:cNvPr id="33" name="Стрелка вниз 32"/>
          <p:cNvSpPr/>
          <p:nvPr/>
        </p:nvSpPr>
        <p:spPr>
          <a:xfrm>
            <a:off x="9398000" y="3398898"/>
            <a:ext cx="434109" cy="45274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556105" y="3946027"/>
            <a:ext cx="1071080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получили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82437" y="4476997"/>
            <a:ext cx="103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Muller Narrow ExtraBold" panose="00000900000000000000"/>
              </a:rPr>
              <a:t>82 </a:t>
            </a:r>
          </a:p>
          <a:p>
            <a:pPr algn="ctr"/>
            <a:r>
              <a:rPr lang="ru-RU" sz="1400" dirty="0" smtClean="0">
                <a:latin typeface="Muller Narrow ExtraBold" panose="00000900000000000000"/>
              </a:rPr>
              <a:t>заявителя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484454" y="3916279"/>
            <a:ext cx="1054867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90308" y="4439499"/>
            <a:ext cx="1900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uller Narrow ExtraBold" panose="00000900000000000000"/>
              </a:rPr>
              <a:t>б</a:t>
            </a:r>
            <a:r>
              <a:rPr lang="ru-RU" sz="1400" dirty="0" smtClean="0">
                <a:latin typeface="Muller Narrow ExtraBold" panose="00000900000000000000"/>
              </a:rPr>
              <a:t>олее </a:t>
            </a:r>
          </a:p>
          <a:p>
            <a:pPr algn="ctr"/>
            <a:r>
              <a:rPr lang="ru-RU" sz="1400" dirty="0" smtClean="0">
                <a:latin typeface="Muller Narrow ExtraBold" panose="00000900000000000000"/>
              </a:rPr>
              <a:t>38 млн. руб.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883" y="4548302"/>
            <a:ext cx="410582" cy="4105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2763" y="4544736"/>
            <a:ext cx="416273" cy="37167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064BDA8-847B-C34D-A448-DE50C3C084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9842" y="5397279"/>
            <a:ext cx="443606" cy="47529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417655" y="5157872"/>
            <a:ext cx="2394798" cy="9541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2014 по 2016 года создано 61 рабочее место,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2017 по 2020 планируется создать 111 мест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3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кругленный прямоугольник 102">
            <a:extLst/>
          </p:cNvPr>
          <p:cNvSpPr/>
          <p:nvPr/>
        </p:nvSpPr>
        <p:spPr>
          <a:xfrm>
            <a:off x="459330" y="568998"/>
            <a:ext cx="6240142" cy="119588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Muller Narrow Light" pitchFamily="50" charset="-52"/>
              </a:rPr>
              <a:t>Положение о совете по туризму мурманской области утверждено </a:t>
            </a:r>
            <a:r>
              <a:rPr lang="ru-RU" sz="1600" b="1" cap="all" dirty="0" smtClean="0">
                <a:solidFill>
                  <a:srgbClr val="0082C8"/>
                </a:solidFill>
                <a:latin typeface="Muller Narrow Light" pitchFamily="50" charset="-52"/>
              </a:rPr>
              <a:t>постановлением правительства мурманской области от 15.12.2010 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rgbClr val="0082C8"/>
                </a:solidFill>
                <a:latin typeface="Muller Narrow Light" pitchFamily="50" charset="-52"/>
              </a:rPr>
              <a:t>№ 569-ПП </a:t>
            </a:r>
            <a:r>
              <a:rPr lang="ru-RU" sz="1600" b="1" dirty="0" smtClean="0">
                <a:solidFill>
                  <a:srgbClr val="0082C8"/>
                </a:solidFill>
                <a:latin typeface="Muller Narrow Light" pitchFamily="50" charset="-52"/>
              </a:rPr>
              <a:t>(ред. от 08.12.2016 № 613-ПП)</a:t>
            </a:r>
            <a:endParaRPr lang="ru-RU" sz="1600" b="1" dirty="0">
              <a:solidFill>
                <a:srgbClr val="0082C8"/>
              </a:solidFill>
              <a:latin typeface="Muller Narrow Light" pitchFamily="50" charset="-52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 rot="5400000">
            <a:off x="9445617" y="-1346671"/>
            <a:ext cx="611784" cy="4381554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Содержимое 2"/>
          <p:cNvSpPr txBox="1">
            <a:spLocks/>
          </p:cNvSpPr>
          <p:nvPr/>
        </p:nvSpPr>
        <p:spPr bwMode="auto">
          <a:xfrm>
            <a:off x="7560733" y="475494"/>
            <a:ext cx="5005616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Muller Narrow ExtraBold" pitchFamily="50" charset="-52"/>
              </a:rPr>
              <a:t>Ведется изменение состава</a:t>
            </a:r>
            <a:endParaRPr lang="ru-RU" sz="2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2" name="Скругленный прямоугольник 51">
            <a:extLst/>
          </p:cNvPr>
          <p:cNvSpPr/>
          <p:nvPr/>
        </p:nvSpPr>
        <p:spPr>
          <a:xfrm>
            <a:off x="876365" y="3424334"/>
            <a:ext cx="4896195" cy="65716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содействие формированию на территории Мурманской области конкурентоспособной туристско-рекреационной отрасли</a:t>
            </a:r>
            <a:endParaRPr lang="ru-RU" sz="1100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4" name="Скругленный прямоугольник 33">
            <a:extLst/>
          </p:cNvPr>
          <p:cNvSpPr/>
          <p:nvPr/>
        </p:nvSpPr>
        <p:spPr>
          <a:xfrm>
            <a:off x="6704098" y="3479096"/>
            <a:ext cx="5238189" cy="73874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содействие развитию межрегиональных и международных связей в целях продвижения туристского продукта Мурманской области</a:t>
            </a:r>
            <a:endParaRPr lang="ru-RU" sz="1100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5" name="Скругленный прямоугольник 34">
            <a:extLst/>
          </p:cNvPr>
          <p:cNvSpPr/>
          <p:nvPr/>
        </p:nvSpPr>
        <p:spPr>
          <a:xfrm>
            <a:off x="876364" y="4182301"/>
            <a:ext cx="4896196" cy="89501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обеспечение взаимодействия общественных объединений, предпринимателей, субъектов туристской индустрии, государственных органов и органов местного самоуправления</a:t>
            </a:r>
            <a:endParaRPr lang="ru-RU" sz="11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6" name="Скругленный прямоугольник 35">
            <a:extLst/>
          </p:cNvPr>
          <p:cNvSpPr/>
          <p:nvPr/>
        </p:nvSpPr>
        <p:spPr>
          <a:xfrm>
            <a:off x="6698298" y="5631974"/>
            <a:ext cx="5238191" cy="13207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повышение эффективности использования туристских ресурсов, в том числе содействие привлечению инвестиций, развитию транспортной, гостиничной и иной туристской инфраструктуры, совершенствование системы информационного и организационного обеспечения туристской индустрии</a:t>
            </a:r>
            <a:endParaRPr lang="ru-RU" sz="11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64106" y="5178119"/>
            <a:ext cx="4908454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содействие проведению научных, социологических, статистических исследований в сфере туризма, выработка рекомендаций по развитию туризма в Мурманской области</a:t>
            </a:r>
            <a:endParaRPr lang="ru-RU" sz="11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869" y="2922317"/>
            <a:ext cx="11618729" cy="36245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/>
                <a:cs typeface="Times New Roman" pitchFamily="18" charset="0"/>
              </a:rPr>
              <a:t>В состав Совета войдут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/>
              </a:rPr>
              <a:t>представители органов государственной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/>
              </a:rPr>
              <a:t>власти, местного самоуправления и субъекты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/>
              </a:rPr>
              <a:t>туристской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/>
              </a:rPr>
              <a:t>индустрии</a:t>
            </a:r>
            <a:endParaRPr lang="ru-RU" sz="1400" dirty="0">
              <a:solidFill>
                <a:schemeClr val="bg1"/>
              </a:solidFill>
              <a:latin typeface="Muller Narrow ExtraBold" panose="0000090000000000000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3668515"/>
            <a:ext cx="355600" cy="3556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4720318"/>
            <a:ext cx="355600" cy="3556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6116325"/>
            <a:ext cx="355600" cy="330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67345"/>
            <a:ext cx="8454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РАБОТА СОВЕТА ПО ТУРИЗМУ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 rot="5400000">
            <a:off x="9879055" y="-188183"/>
            <a:ext cx="638288" cy="3488175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 rot="5400000">
            <a:off x="3157259" y="-413293"/>
            <a:ext cx="844283" cy="54404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Muller Narrow Light" pitchFamily="50" charset="-52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 bwMode="auto">
          <a:xfrm>
            <a:off x="864105" y="1935657"/>
            <a:ext cx="5401371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Muller Narrow Light" pitchFamily="50" charset="-52"/>
              </a:rPr>
              <a:t>Актуализированная информация о работе Совета по туризму Мурманской области размещена на сайте</a:t>
            </a:r>
          </a:p>
          <a:p>
            <a:pPr algn="ctr" defTabSz="917575">
              <a:buFont typeface="Arial" charset="0"/>
              <a:buNone/>
            </a:pPr>
            <a:r>
              <a:rPr lang="en-US" sz="1600" dirty="0">
                <a:solidFill>
                  <a:srgbClr val="0070C0"/>
                </a:solidFill>
                <a:latin typeface="Muller Narrow Light" pitchFamily="50" charset="-52"/>
              </a:rPr>
              <a:t>https://tourism.gov-murman.ru</a:t>
            </a:r>
            <a:endParaRPr lang="ru-RU" sz="1600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DA082C74-5977-CF44-9629-E456B1E1D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99" y="626130"/>
            <a:ext cx="535701" cy="61223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9AF85E0-C096-A749-9ED0-46ACF6BE5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255" y="1310731"/>
            <a:ext cx="490345" cy="49034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490" y="2118085"/>
            <a:ext cx="355600" cy="355600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28" name="Скругленный прямоугольник 27">
            <a:extLst/>
          </p:cNvPr>
          <p:cNvSpPr/>
          <p:nvPr/>
        </p:nvSpPr>
        <p:spPr>
          <a:xfrm>
            <a:off x="6704095" y="4468800"/>
            <a:ext cx="5238190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выработка новых механизмов поддержки субъектов туристской индустрии, в том числе за счет проведения анализа тенденций и условий развития индустрии туризма в других регионах</a:t>
            </a:r>
            <a:endParaRPr lang="ru-RU" sz="10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29" name="Скругленный прямоугольник 28">
            <a:extLst/>
          </p:cNvPr>
          <p:cNvSpPr/>
          <p:nvPr/>
        </p:nvSpPr>
        <p:spPr>
          <a:xfrm>
            <a:off x="819835" y="6217125"/>
            <a:ext cx="4933985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выработка новых механизмов поддержки субъектов туристской индустрии, в том числе за счет проведения анализа тенденций и условий развития индустрии туризма в других регионах</a:t>
            </a:r>
            <a:endParaRPr lang="ru-RU" sz="10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4" y="3555734"/>
            <a:ext cx="355600" cy="3556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4" y="4399912"/>
            <a:ext cx="355600" cy="3556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29" y="5436766"/>
            <a:ext cx="355600" cy="3556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4" y="6473620"/>
            <a:ext cx="355600" cy="330200"/>
          </a:xfrm>
          <a:prstGeom prst="rect">
            <a:avLst/>
          </a:prstGeom>
        </p:spPr>
      </p:pic>
      <p:sp>
        <p:nvSpPr>
          <p:cNvPr id="46" name="Содержимое 2"/>
          <p:cNvSpPr txBox="1">
            <a:spLocks/>
          </p:cNvSpPr>
          <p:nvPr/>
        </p:nvSpPr>
        <p:spPr bwMode="auto">
          <a:xfrm>
            <a:off x="8420433" y="1239355"/>
            <a:ext cx="3488175" cy="5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Резерв кандидатов в члены: 2 </a:t>
            </a:r>
          </a:p>
        </p:txBody>
      </p:sp>
    </p:spTree>
    <p:extLst>
      <p:ext uri="{BB962C8B-B14F-4D97-AF65-F5344CB8AC3E}">
        <p14:creationId xmlns:p14="http://schemas.microsoft.com/office/powerpoint/2010/main" val="551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0" y="930875"/>
            <a:ext cx="12236928" cy="575638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108288" y="-1484485"/>
            <a:ext cx="524573" cy="4859896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7575">
              <a:buFont typeface="Arial" charset="0"/>
              <a:buNone/>
            </a:pPr>
            <a:endParaRPr lang="ru-RU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239593" y="1398193"/>
            <a:ext cx="4747523" cy="90961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смотровых площадок с придорожной инфраструктурой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32 км автодороги Кола – Серебрянская ГЭС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7 км автодороги Кандалакша – Умба</a:t>
            </a: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239565" y="5482205"/>
            <a:ext cx="4747524" cy="60889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ежегодного форума по развитию туризма в АЗРФ на территории Мурманской области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7120068" y="704349"/>
            <a:ext cx="4501011" cy="4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Muller Narrow ExtraBold" pitchFamily="50" charset="-52"/>
              </a:rPr>
              <a:t>В ТЕЧЕНИИ 2020 ГОДА</a:t>
            </a:r>
            <a:endParaRPr lang="ru-RU" sz="2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239565" y="2686319"/>
            <a:ext cx="4747551" cy="122696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управления национального парка «Хибины» для включения в проект «Сохранение биологического разнообразия и развитие экологического туризма» национального проекта «Экология»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6940628" y="1685151"/>
            <a:ext cx="4859896" cy="90961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на присвоение акватории оз.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Сейдозера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и прилегающей территории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Ловозерских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тундр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 объекта Всемирного наследия ЮНЕСКО</a:t>
            </a: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-37414" y="75620"/>
            <a:ext cx="12107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О КЛЮЧЕВЫХ НАПРАВЛЕНИЯХ КОМИТЕТА ПО ТУРИЗМУ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239593" y="4291801"/>
            <a:ext cx="4747551" cy="81795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объектов туристского кластера «Беломорье» в береговую программу посещения круизных судов, заходящих на Соловецкий архипелаг</a:t>
            </a:r>
          </a:p>
        </p:txBody>
      </p:sp>
      <p:sp>
        <p:nvSpPr>
          <p:cNvPr id="60" name="Скругленный прямоугольник 59">
            <a:extLst/>
          </p:cNvPr>
          <p:cNvSpPr/>
          <p:nvPr/>
        </p:nvSpPr>
        <p:spPr>
          <a:xfrm>
            <a:off x="6940625" y="4539607"/>
            <a:ext cx="4859896" cy="147492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транспортных и инженерных коммуникаций, необходимых для реализации новых инвестиционных проектов по строительству гостиничных комплексов коттеджного типа в районе туристско-рекреационной зоны по ул. Ботанический сад в городе Кировске (поле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Умецкого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6940628" y="3038935"/>
            <a:ext cx="4859895" cy="105692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проектно-сметной документации по созданию системы причалов на оз.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Имандра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развития водного туризма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0821C57E-47AD-4C41-8296-1F758DCA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467" y="3308804"/>
            <a:ext cx="508798" cy="51718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87" y="4435241"/>
            <a:ext cx="531077" cy="53107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EFDE95CD-166D-A24C-A441-561B8974E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88" y="5538660"/>
            <a:ext cx="478876" cy="495979"/>
          </a:xfrm>
          <a:prstGeom prst="rect">
            <a:avLst/>
          </a:prstGeom>
        </p:spPr>
      </p:pic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t>7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D904859-4AAD-5049-BBA9-08B37F70F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830" y="4948026"/>
            <a:ext cx="484527" cy="47449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AB0212-CC35-6243-946D-EE23F20B3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830" y="1843853"/>
            <a:ext cx="486435" cy="48643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3A7F9DD1-84EE-0E4B-BB05-50A512F4F3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88" y="2969259"/>
            <a:ext cx="478876" cy="48849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E6C0389-9AD6-D84B-A552-171CDD7FBC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487" y="1577823"/>
            <a:ext cx="588599" cy="4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-1284" y="691933"/>
            <a:ext cx="12236928" cy="616375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-1284" y="85932"/>
            <a:ext cx="12147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О ЦЕЛЕВЫХ ПОКАЗАТЕЛЕЙ ГОСУДАРСТВЕННОЙ ПРОГРАММЫ В 2020 ГОДУ*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359" y="6820334"/>
            <a:ext cx="2753916" cy="383297"/>
          </a:xfrm>
        </p:spPr>
        <p:txBody>
          <a:bodyPr/>
          <a:lstStyle/>
          <a:p>
            <a:fld id="{8AEA689C-0428-2041-A422-96CC7CA87939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019263" y="1540343"/>
            <a:ext cx="10601767" cy="5236596"/>
            <a:chOff x="3006290" y="2311372"/>
            <a:chExt cx="7457474" cy="6062111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3006290" y="2311372"/>
              <a:ext cx="7457474" cy="6062111"/>
            </a:xfrm>
            <a:prstGeom prst="roundRect">
              <a:avLst>
                <a:gd name="adj" fmla="val 2528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4431" y="3171665"/>
              <a:ext cx="1172329" cy="35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10</a:t>
              </a:r>
              <a:endParaRPr lang="ru-RU" sz="1400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428102" y="3591604"/>
              <a:ext cx="3260945" cy="74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accent6"/>
                  </a:solidFill>
                  <a:latin typeface="Muller Narrow Light" pitchFamily="50" charset="-52"/>
                </a:rPr>
                <a:t>Проведение маркетинговых исследований, проведение работ по разработке и актуализации брендов Мурманской области (туристского, событийного)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30571" y="3159611"/>
              <a:ext cx="3258474" cy="320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accent5"/>
                  </a:solidFill>
                  <a:latin typeface="Muller Narrow Light" pitchFamily="50" charset="-52"/>
                </a:rPr>
                <a:t>Установка знаков туристской </a:t>
              </a:r>
              <a:r>
                <a:rPr lang="ru-RU" sz="1200" b="1" dirty="0" smtClean="0">
                  <a:solidFill>
                    <a:schemeClr val="accent5"/>
                  </a:solidFill>
                  <a:latin typeface="Muller Narrow Light" pitchFamily="50" charset="-52"/>
                </a:rPr>
                <a:t>навигации</a:t>
              </a:r>
              <a:endParaRPr lang="ru-RU" sz="1200" b="1" dirty="0">
                <a:solidFill>
                  <a:schemeClr val="accent5"/>
                </a:solidFill>
                <a:latin typeface="Muller Narrow Light" pitchFamily="50" charset="-5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530935" y="3737195"/>
              <a:ext cx="1319322" cy="35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3"/>
                  </a:solidFill>
                  <a:latin typeface="Muller Narrow ExtraBold" pitchFamily="50" charset="-52"/>
                </a:rPr>
                <a:t>1</a:t>
              </a: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757800" y="2532994"/>
              <a:ext cx="1276012" cy="463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Наименование</a:t>
              </a:r>
              <a:endParaRPr lang="ru-RU" sz="2000" b="1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206306" y="3578772"/>
              <a:ext cx="7128679" cy="1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3206306" y="4323344"/>
              <a:ext cx="7148329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Прямоугольник 101"/>
          <p:cNvSpPr/>
          <p:nvPr/>
        </p:nvSpPr>
        <p:spPr>
          <a:xfrm>
            <a:off x="3568399" y="4917387"/>
            <a:ext cx="671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903,9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479816" y="4065583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1 63,8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612994" y="490172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567904" y="834948"/>
            <a:ext cx="4670471" cy="597477"/>
            <a:chOff x="2603046" y="7079219"/>
            <a:chExt cx="4226637" cy="597477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603046" y="7093886"/>
              <a:ext cx="736388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2014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197102" y="7297336"/>
              <a:ext cx="736389" cy="369332"/>
            </a:xfrm>
            <a:prstGeom prst="rect">
              <a:avLst/>
            </a:prstGeom>
            <a:solidFill>
              <a:srgbClr val="0082C8"/>
            </a:solidFill>
            <a:ln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2015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793975" y="708259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2016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354382" y="7297337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2017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37375" y="7082593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2018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536364" y="730736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2019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93294" y="7079219"/>
              <a:ext cx="736389" cy="369332"/>
            </a:xfrm>
            <a:prstGeom prst="rect">
              <a:avLst/>
            </a:prstGeom>
            <a:solidFill>
              <a:srgbClr val="F05A2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2020</a:t>
              </a: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1019262" y="863038"/>
            <a:ext cx="3148227" cy="400110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82C8"/>
                </a:solidFill>
                <a:latin typeface="Muller Narrow ExtraBold" pitchFamily="50" charset="-52"/>
              </a:rPr>
              <a:t>СРОКИ РЕАЛИЗАЦИИ:</a:t>
            </a:r>
            <a:endParaRPr lang="ru-RU" sz="2000" dirty="0">
              <a:solidFill>
                <a:srgbClr val="0082C8"/>
              </a:solidFill>
              <a:latin typeface="Muller Narrow ExtraBold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279" y="1076825"/>
            <a:ext cx="355600" cy="355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587206" y="1587610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План  2020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10004" y="1605066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F05A28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Факт  2020</a:t>
            </a:r>
            <a:endParaRPr lang="ru-RU" sz="1600" dirty="0">
              <a:solidFill>
                <a:srgbClr val="F05A28"/>
              </a:solidFill>
              <a:latin typeface="Muller Narrow ExtraBold" pitchFamily="50" charset="-5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98395" y="2286692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  <a:latin typeface="Muller Narrow ExtraBold" pitchFamily="50" charset="-52"/>
              </a:rPr>
              <a:t>X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1303612" y="3797777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22434" y="3392276"/>
            <a:ext cx="4694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Размещение информации в СМИ, организация </a:t>
            </a:r>
            <a:r>
              <a:rPr lang="ru-RU" sz="1200" b="1" dirty="0" err="1">
                <a:solidFill>
                  <a:srgbClr val="F05A28"/>
                </a:solidFill>
                <a:latin typeface="Muller Narrow Light" pitchFamily="50" charset="-52"/>
              </a:rPr>
              <a:t>инфотуров</a:t>
            </a: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2434" y="3870157"/>
            <a:ext cx="463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Представление экспозиции Мурманской области на </a:t>
            </a:r>
            <a:r>
              <a:rPr lang="ru-RU" sz="1200" b="1" dirty="0" smtClean="0">
                <a:solidFill>
                  <a:srgbClr val="0082C8"/>
                </a:solidFill>
                <a:latin typeface="Muller Narrow Light" pitchFamily="50" charset="-52"/>
              </a:rPr>
              <a:t>выставках, участие </a:t>
            </a: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сотрудников </a:t>
            </a:r>
            <a:r>
              <a:rPr lang="ru-RU" sz="1200" b="1" dirty="0" smtClean="0">
                <a:solidFill>
                  <a:srgbClr val="0082C8"/>
                </a:solidFill>
                <a:latin typeface="Muller Narrow Light" pitchFamily="50" charset="-52"/>
              </a:rPr>
              <a:t>Комитета по туризму Мурманской </a:t>
            </a: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области в мероприятиях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7876" y="4655507"/>
            <a:ext cx="4626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Размещение баннеров, стендов, </a:t>
            </a:r>
            <a:r>
              <a:rPr lang="ru-RU" sz="1200" b="1" dirty="0" err="1">
                <a:solidFill>
                  <a:srgbClr val="F05A28"/>
                </a:solidFill>
                <a:latin typeface="Muller Narrow Light" pitchFamily="50" charset="-52"/>
              </a:rPr>
              <a:t>буклетниц</a:t>
            </a: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 с туристскими материалами, изготовление и размещение на туристических выставках мобильного выставочного оборудования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587206" y="3358577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3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580006" y="3967650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4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589609" y="4853520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3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8923" y="5546980"/>
            <a:ext cx="463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Обеспечение организации и сопровождения Международного туристского Форума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8923" y="6109730"/>
            <a:ext cx="4202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Предоставление </a:t>
            </a:r>
            <a:r>
              <a:rPr lang="ru-RU" sz="1200" b="1" dirty="0" smtClean="0">
                <a:solidFill>
                  <a:srgbClr val="F05A28"/>
                </a:solidFill>
                <a:latin typeface="Muller Narrow Light" pitchFamily="50" charset="-52"/>
              </a:rPr>
              <a:t>субсидии субъектам </a:t>
            </a: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туриндустрии в сфере внутреннего и въездного туризма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582825" y="5567309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582824" y="6185806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15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C67F30CE-47A8-4340-B8A4-E50CC2F51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172" y="828634"/>
            <a:ext cx="519544" cy="593764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168089" y="6855692"/>
            <a:ext cx="8792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Muller Narrow Light" pitchFamily="50" charset="-52"/>
              </a:rPr>
              <a:t>* - оценка выполнения показателей будет проведена по итогам отчетного года</a:t>
            </a:r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798396" y="2779245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  <a:latin typeface="Muller Narrow ExtraBold" pitchFamily="50" charset="-52"/>
              </a:rPr>
              <a:t>X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819586" y="3366553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836740" y="3967650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819585" y="4869988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  <a:latin typeface="Muller Narrow ExtraBold" pitchFamily="50" charset="-52"/>
              </a:rPr>
              <a:t>X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836740" y="5584257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  <a:latin typeface="Muller Narrow ExtraBold" pitchFamily="50" charset="-52"/>
              </a:rPr>
              <a:t>X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836740" y="6192030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15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1275677" y="4531974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283098" y="5492754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1275676" y="6024131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AE347F96-3121-594B-97AE-76149C162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61" y="2234751"/>
            <a:ext cx="392722" cy="36467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F8F5F8FD-2259-3440-A474-E1DC30203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22" y="2765027"/>
            <a:ext cx="369020" cy="36902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DC88B9B5-6926-FD48-B578-D581FFB4A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461" y="3342641"/>
            <a:ext cx="392722" cy="39272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8FBD2F83-BDCE-C443-A9AA-DAFEEC92E0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568" y="3950800"/>
            <a:ext cx="388615" cy="388615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828" y="6171361"/>
            <a:ext cx="359233" cy="35923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6301980A-FA8A-A94D-95D4-6A1F6F671E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423" y="4814359"/>
            <a:ext cx="375460" cy="37546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9884EB3C-4A05-9647-B662-397CB84983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828" y="5598006"/>
            <a:ext cx="383613" cy="38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5440C4-E74B-1944-B487-7211DD8801A7}"/>
              </a:ext>
            </a:extLst>
          </p:cNvPr>
          <p:cNvSpPr/>
          <p:nvPr/>
        </p:nvSpPr>
        <p:spPr>
          <a:xfrm>
            <a:off x="718518" y="2609711"/>
            <a:ext cx="8232042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Комитет по туризму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 фактический: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ул. </a:t>
            </a:r>
            <a:r>
              <a:rPr lang="ru-RU" sz="2000" b="1" dirty="0" err="1" smtClean="0">
                <a:solidFill>
                  <a:schemeClr val="bg1"/>
                </a:solidFill>
                <a:latin typeface="Muller Narrow Light" pitchFamily="50" charset="-52"/>
              </a:rPr>
              <a:t>Книповича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д. 48, г. Мурманск, 183032</a:t>
            </a:r>
          </a:p>
          <a:p>
            <a:r>
              <a:rPr lang="ru-RU" sz="2000" b="1" dirty="0">
                <a:solidFill>
                  <a:schemeClr val="bg1"/>
                </a:solidFill>
                <a:latin typeface="Muller Narrow Light" pitchFamily="50" charset="-52"/>
              </a:rPr>
              <a:t>Адрес 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юридический: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пр. Ленина, </a:t>
            </a:r>
            <a:r>
              <a:rPr lang="ru-RU" sz="2000" b="1" dirty="0">
                <a:solidFill>
                  <a:schemeClr val="bg1"/>
                </a:solidFill>
                <a:latin typeface="Muller Narrow Light" pitchFamily="50" charset="-52"/>
              </a:rPr>
              <a:t>д. 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75, </a:t>
            </a:r>
            <a:r>
              <a:rPr lang="ru-RU" sz="2000" b="1" dirty="0">
                <a:solidFill>
                  <a:schemeClr val="bg1"/>
                </a:solidFill>
                <a:latin typeface="Muller Narrow Light" pitchFamily="50" charset="-52"/>
              </a:rPr>
              <a:t>г. Мурманск, 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183006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  <a:p>
            <a:endParaRPr lang="ru-RU" sz="2000" b="1" dirty="0" smtClean="0">
              <a:solidFill>
                <a:schemeClr val="bg1"/>
              </a:solidFill>
              <a:latin typeface="Muller Narrow Light" pitchFamily="50" charset="-52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(8152) 48-6</a:t>
            </a:r>
            <a:r>
              <a:rPr lang="en-US" sz="2000" b="1" dirty="0" smtClean="0">
                <a:solidFill>
                  <a:schemeClr val="bg1"/>
                </a:solidFill>
                <a:latin typeface="Muller Narrow Light" pitchFamily="50" charset="-52"/>
              </a:rPr>
              <a:t>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-8</a:t>
            </a:r>
            <a:r>
              <a:rPr lang="en-US" sz="2000" b="1" dirty="0" smtClean="0">
                <a:solidFill>
                  <a:schemeClr val="bg1"/>
                </a:solidFill>
                <a:latin typeface="Muller Narrow Light" pitchFamily="50" charset="-52"/>
              </a:rPr>
              <a:t>6</a:t>
            </a:r>
            <a:endParaRPr lang="ru-RU" sz="2000" b="1" dirty="0" smtClean="0">
              <a:solidFill>
                <a:schemeClr val="bg1"/>
              </a:solidFill>
              <a:latin typeface="Muller Narrow Light" pitchFamily="50" charset="-52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ОГРН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1205100000093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ОКПО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42990301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ИНН5190082350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КПП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519001001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428748" y="5375353"/>
            <a:ext cx="308956" cy="708148"/>
            <a:chOff x="4512898" y="7312184"/>
            <a:chExt cx="308956" cy="708148"/>
          </a:xfrm>
        </p:grpSpPr>
        <p:pic>
          <p:nvPicPr>
            <p:cNvPr id="13" name="Рисунок 12" descr="H:\02_Управление БРиБП\21_ОТКРЫТЫЙ БЮДЖЕТ\2019\ФИНАНСОВАЯ ГРАМОТНОСТЬ\Материалы\image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71" b="48382" l="1324" r="48088">
                          <a14:foregroundMark x1="13382" y1="21324" x2="21912" y2="28676"/>
                          <a14:foregroundMark x1="27647" y1="29118" x2="37647" y2="19265"/>
                          <a14:foregroundMark x1="25147" y1="17206" x2="25147" y2="26618"/>
                          <a14:foregroundMark x1="10735" y1="17941" x2="15441" y2="24412"/>
                          <a14:foregroundMark x1="32353" y1="27794" x2="37500" y2="33088"/>
                          <a14:foregroundMark x1="37500" y1="30294" x2="40147" y2="33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" t="1513" r="51816" b="51512"/>
            <a:stretch/>
          </p:blipFill>
          <p:spPr bwMode="auto">
            <a:xfrm>
              <a:off x="4515986" y="7716075"/>
              <a:ext cx="302780" cy="30425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6" descr="ÐÐ°ÑÑÐ¸Ð½ÐºÐ¸ Ð¿Ð¾ Ð·Ð°Ð¿ÑÐ¾ÑÑ ÐÐÐ¡Ð¢ÐÐÐ ÐÐ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21806" r="78889">
                          <a14:foregroundMark x1="33889" y1="16870" x2="28472" y2="53790"/>
                          <a14:foregroundMark x1="29444" y1="26650" x2="28889" y2="69438"/>
                          <a14:foregroundMark x1="29444" y1="73594" x2="34583" y2="87042"/>
                          <a14:foregroundMark x1="37778" y1="88264" x2="64028" y2="88264"/>
                          <a14:foregroundMark x1="66667" y1="85575" x2="72083" y2="69682"/>
                          <a14:foregroundMark x1="71528" y1="67482" x2="71528" y2="22983"/>
                          <a14:foregroundMark x1="70556" y1="26895" x2="62778" y2="11736"/>
                          <a14:foregroundMark x1="62917" y1="13203" x2="33333" y2="15159"/>
                          <a14:foregroundMark x1="63472" y1="26895" x2="63333" y2="31785"/>
                          <a14:foregroundMark x1="45694" y1="38142" x2="40000" y2="48900"/>
                          <a14:foregroundMark x1="41528" y1="60880" x2="47778" y2="70905"/>
                          <a14:foregroundMark x1="53194" y1="70660" x2="60417" y2="60636"/>
                          <a14:foregroundMark x1="52083" y1="35697" x2="60556" y2="459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0" r="21204"/>
            <a:stretch/>
          </p:blipFill>
          <p:spPr bwMode="auto">
            <a:xfrm>
              <a:off x="4512898" y="7312184"/>
              <a:ext cx="308956" cy="307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8734616" y="5765834"/>
            <a:ext cx="2712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vk.com/murman.tourism51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37704" y="4962854"/>
            <a:ext cx="2446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tourism.gov-murman.ru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t="2542" r="9062" b="5373"/>
          <a:stretch/>
        </p:blipFill>
        <p:spPr>
          <a:xfrm>
            <a:off x="8431836" y="4993117"/>
            <a:ext cx="305868" cy="276597"/>
          </a:xfrm>
          <a:prstGeom prst="flowChartAlternateProcess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657117" y="5369960"/>
            <a:ext cx="33316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https://instagram.com/murman.tourism51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6723</TotalTime>
  <Words>1072</Words>
  <Application>Microsoft Office PowerPoint</Application>
  <PresentationFormat>Произвольный</PresentationFormat>
  <Paragraphs>196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Gulim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Васильева Ю.В.</cp:lastModifiedBy>
  <cp:revision>526</cp:revision>
  <cp:lastPrinted>2020-02-21T11:20:26Z</cp:lastPrinted>
  <dcterms:created xsi:type="dcterms:W3CDTF">2019-09-18T12:34:40Z</dcterms:created>
  <dcterms:modified xsi:type="dcterms:W3CDTF">2021-02-18T06:30:26Z</dcterms:modified>
</cp:coreProperties>
</file>