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7" r:id="rId3"/>
    <p:sldId id="312" r:id="rId4"/>
    <p:sldId id="309" r:id="rId5"/>
    <p:sldId id="314" r:id="rId6"/>
    <p:sldId id="308" r:id="rId7"/>
    <p:sldId id="310" r:id="rId8"/>
    <p:sldId id="313" r:id="rId9"/>
    <p:sldId id="258" r:id="rId10"/>
  </p:sldIdLst>
  <p:sldSz cx="12239625" cy="7199313"/>
  <p:notesSz cx="6808788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C8"/>
    <a:srgbClr val="F06131"/>
    <a:srgbClr val="F05A28"/>
    <a:srgbClr val="000000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3"/>
    <p:restoredTop sz="94743" autoAdjust="0"/>
  </p:normalViewPr>
  <p:slideViewPr>
    <p:cSldViewPr snapToGrid="0" snapToObjects="1">
      <p:cViewPr varScale="1">
        <p:scale>
          <a:sx n="105" d="100"/>
          <a:sy n="105" d="100"/>
        </p:scale>
        <p:origin x="906" y="108"/>
      </p:cViewPr>
      <p:guideLst>
        <p:guide orient="horz" pos="226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image" Target="../media/image9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57059346268694E-2"/>
          <c:y val="0.10597273421099374"/>
          <c:w val="0.9017060145446173"/>
          <c:h val="0.6354314042188723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DD1-43A6-BB5E-8D677E6F2C2E}"/>
              </c:ext>
            </c:extLst>
          </c:dPt>
          <c:dPt>
            <c:idx val="1"/>
            <c:invertIfNegative val="0"/>
            <c:bubble3D val="0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1-6DD1-43A6-BB5E-8D677E6F2C2E}"/>
              </c:ext>
            </c:extLst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DD1-43A6-BB5E-8D677E6F2C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solidFill>
                <a:schemeClr val="accent6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DD1-43A6-BB5E-8D677E6F2C2E}"/>
              </c:ext>
            </c:extLst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DD1-43A6-BB5E-8D677E6F2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5420336"/>
        <c:axId val="145419944"/>
      </c:barChart>
      <c:valAx>
        <c:axId val="14541994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45420336"/>
        <c:crosses val="autoZero"/>
        <c:crossBetween val="between"/>
      </c:valAx>
      <c:catAx>
        <c:axId val="14542033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4541994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2E16A-013B-4B03-BB88-C3EB903D4321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4DE89-3126-4AE0-A5A1-AE1B922D0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4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4038" y="1243013"/>
            <a:ext cx="570071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3307"/>
            <a:ext cx="544703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50475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0647"/>
            <a:ext cx="2950475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4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0E28-64DD-4339-AC4D-539BB599FF8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32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20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604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187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t>12.07.2021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t>12.07.2021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t>12.07.2021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t>12.07.2021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t>12.07.2021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6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t>12.07.2021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t>12.07.2021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t>12.07.2021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t>12.07.2021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t>12.07.2021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t>12.07.2021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t>12.07.2021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11" Type="http://schemas.openxmlformats.org/officeDocument/2006/relationships/image" Target="../media/image35.emf"/><Relationship Id="rId5" Type="http://schemas.openxmlformats.org/officeDocument/2006/relationships/image" Target="../media/image30.emf"/><Relationship Id="rId10" Type="http://schemas.openxmlformats.org/officeDocument/2006/relationships/image" Target="../media/image34.emf"/><Relationship Id="rId4" Type="http://schemas.openxmlformats.org/officeDocument/2006/relationships/image" Target="../media/image29.emf"/><Relationship Id="rId9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1350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699995B-5023-024E-9307-89A9FE43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1521672" y="3432530"/>
            <a:ext cx="1049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Бюджет Комитета по туризму мурманской области для граждан</a:t>
            </a:r>
            <a:endParaRPr lang="ru-RU" sz="40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5054094" y="5212655"/>
            <a:ext cx="69601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Выпуск 1.  Исполнение 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за </a:t>
            </a:r>
            <a:r>
              <a:rPr lang="ru-RU" sz="1600" b="1" cap="all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1 квартал  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2021 год</a:t>
            </a:r>
            <a:endParaRPr lang="ru-RU" sz="16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343400" y="5070229"/>
            <a:ext cx="535423" cy="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/>
          </p:cNvPr>
          <p:cNvSpPr/>
          <p:nvPr/>
        </p:nvSpPr>
        <p:spPr>
          <a:xfrm>
            <a:off x="3175" y="747978"/>
            <a:ext cx="12236450" cy="5951416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199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92543" y="965771"/>
            <a:ext cx="6137002" cy="8451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272265" y="895305"/>
            <a:ext cx="11552972" cy="986123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35" name="Прямоугольник 36"/>
          <p:cNvSpPr>
            <a:spLocks noChangeArrowheads="1"/>
          </p:cNvSpPr>
          <p:nvPr/>
        </p:nvSpPr>
        <p:spPr bwMode="auto">
          <a:xfrm>
            <a:off x="220170" y="122238"/>
            <a:ext cx="11509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Muller Narrow Light" pitchFamily="2" charset="0"/>
              </a:rPr>
              <a:t>СТРУКТУРА КОМИТЕТА ПО ТУРИЗМУ МУРМАНСКОЙ ОБЛАСТИ</a:t>
            </a:r>
            <a:endParaRPr lang="ru-RU" sz="2400" dirty="0">
              <a:latin typeface="Muller Narrow Light" pitchFamily="2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F1DFB1CA-21A1-2245-B207-195CB8EF8C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8225" y="995956"/>
            <a:ext cx="815004" cy="815004"/>
          </a:xfrm>
          <a:prstGeom prst="rect">
            <a:avLst/>
          </a:prstGeom>
        </p:spPr>
      </p:pic>
      <p:sp>
        <p:nvSpPr>
          <p:cNvPr id="2051" name="Прямоугольник 7"/>
          <p:cNvSpPr>
            <a:spLocks noChangeArrowheads="1"/>
          </p:cNvSpPr>
          <p:nvPr/>
        </p:nvSpPr>
        <p:spPr bwMode="auto">
          <a:xfrm>
            <a:off x="1677126" y="1087456"/>
            <a:ext cx="43862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13.01.2020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СОЗДАН ОРГАН В СФЕРЕ ТУРИЗМА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8845505-9574-AF4F-8A18-E9F8BF673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74" y="918529"/>
            <a:ext cx="1190690" cy="850493"/>
          </a:xfrm>
          <a:prstGeom prst="rect">
            <a:avLst/>
          </a:prstGeom>
        </p:spPr>
      </p:pic>
      <p:sp>
        <p:nvSpPr>
          <p:cNvPr id="65" name="Скругленный прямоугольник 64">
            <a:extLst/>
          </p:cNvPr>
          <p:cNvSpPr/>
          <p:nvPr/>
        </p:nvSpPr>
        <p:spPr>
          <a:xfrm>
            <a:off x="7284055" y="4566980"/>
            <a:ext cx="4334271" cy="118230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Muller Narrow Light" pitchFamily="50" charset="-52"/>
              </a:rPr>
              <a:t>ОТДЕЛ ПРОДВИЖЕНИЯ И МАРКЕТИНГА (5 ЕД.)</a:t>
            </a:r>
          </a:p>
        </p:txBody>
      </p:sp>
      <p:sp>
        <p:nvSpPr>
          <p:cNvPr id="68" name="Скругленный прямоугольник 67">
            <a:extLst/>
          </p:cNvPr>
          <p:cNvSpPr/>
          <p:nvPr/>
        </p:nvSpPr>
        <p:spPr>
          <a:xfrm>
            <a:off x="1193017" y="4122298"/>
            <a:ext cx="4334271" cy="1180866"/>
          </a:xfrm>
          <a:prstGeom prst="roundRect">
            <a:avLst>
              <a:gd name="adj" fmla="val 12846"/>
            </a:avLst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Muller Narrow Light" pitchFamily="50" charset="-52"/>
              </a:rPr>
              <a:t>ОТДЕЛ РЕАЛИЗАЦИИ ГОСУДАРСТВЕННЫХ ПРОГРАММ И ГОСУДАРСТВЕННОЙ ПОДДЕРЖКИ СУБЪЕКТОВ ТУРИНДУСТРИИ (5 ЕД.)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161804" y="1990214"/>
            <a:ext cx="4499240" cy="7736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председатель Комитета по туризму </a:t>
            </a:r>
            <a:r>
              <a:rPr lang="ru-RU" sz="1400" dirty="0">
                <a:solidFill>
                  <a:schemeClr val="accent6"/>
                </a:solidFill>
                <a:latin typeface="Muller Narrow ExtraBold" pitchFamily="50" charset="-52"/>
              </a:rPr>
              <a:t>Мурманской области </a:t>
            </a:r>
            <a:r>
              <a:rPr lang="ru-RU" sz="1400" dirty="0" smtClean="0">
                <a:solidFill>
                  <a:srgbClr val="F05A28"/>
                </a:solidFill>
                <a:latin typeface="Muller Narrow ExtraBold" pitchFamily="50" charset="-52"/>
              </a:rPr>
              <a:t>Елисеев Александр Васильевич</a:t>
            </a:r>
            <a:endParaRPr lang="ru-RU" sz="14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6499593" y="1158773"/>
            <a:ext cx="5325644" cy="45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ctr" defTabSz="917575">
              <a:buFont typeface="Arial" charset="0"/>
              <a:buNone/>
            </a:pP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ПОЛОЖЕНИЕ О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КОМИТЕТЕ ПО ТУРИЗМУ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МУРМАНСКОЙ ОБЛАСТИ </a:t>
            </a:r>
            <a:endParaRPr lang="ru-RU" sz="1600" dirty="0" smtClean="0">
              <a:solidFill>
                <a:schemeClr val="bg1"/>
              </a:solidFill>
              <a:latin typeface="Muller Narrow ExtraBold" pitchFamily="50" charset="-52"/>
            </a:endParaRPr>
          </a:p>
          <a:p>
            <a:pPr marL="228600" indent="-228600" algn="ctr" defTabSz="917575">
              <a:buFont typeface="Arial" charset="0"/>
              <a:buNone/>
            </a:pP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ОТ 15.11.2019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№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516-ПП</a:t>
            </a:r>
            <a:endParaRPr lang="ru-RU" sz="16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8DC5D961-2CD2-B24B-B7F3-332B1745A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4537" y="2067489"/>
            <a:ext cx="586370" cy="64919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158" y="4409830"/>
            <a:ext cx="498868" cy="49886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593" y="4908698"/>
            <a:ext cx="498868" cy="498868"/>
          </a:xfrm>
          <a:prstGeom prst="rect">
            <a:avLst/>
          </a:prstGeom>
        </p:spPr>
      </p:pic>
      <p:sp>
        <p:nvSpPr>
          <p:cNvPr id="55" name="Скругленный прямоугольник 54">
            <a:extLst/>
          </p:cNvPr>
          <p:cNvSpPr/>
          <p:nvPr/>
        </p:nvSpPr>
        <p:spPr>
          <a:xfrm>
            <a:off x="1130171" y="5512361"/>
            <a:ext cx="4334270" cy="118703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Muller Narrow Light" pitchFamily="50" charset="-52"/>
              </a:rPr>
              <a:t>СЕКТОР ГОСУДАРСТВЕННОГО РЕГУЛИРОВАНИЯ И РАЗВИТИЯ ТУРИСТСКОЙ ДЕЯТЕЛЬНОСТИ (3 ЕД.)</a:t>
            </a:r>
            <a:endParaRPr lang="ru-RU" sz="1600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825" y="5763871"/>
            <a:ext cx="498868" cy="498868"/>
          </a:xfrm>
          <a:prstGeom prst="rect">
            <a:avLst/>
          </a:prstGeom>
        </p:spPr>
      </p:pic>
      <p:sp>
        <p:nvSpPr>
          <p:cNvPr id="71" name="Скругленный прямоугольник 70"/>
          <p:cNvSpPr/>
          <p:nvPr/>
        </p:nvSpPr>
        <p:spPr>
          <a:xfrm>
            <a:off x="7476470" y="3421037"/>
            <a:ext cx="3949437" cy="8015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Заместитель председателя комитета – начальник отдела продвижения и маркетинга</a:t>
            </a:r>
            <a:endParaRPr lang="ru-RU" sz="14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cxnSp>
        <p:nvCxnSpPr>
          <p:cNvPr id="53" name="Прямая соединительная линия 52"/>
          <p:cNvCxnSpPr>
            <a:endCxn id="68" idx="3"/>
          </p:cNvCxnSpPr>
          <p:nvPr/>
        </p:nvCxnSpPr>
        <p:spPr>
          <a:xfrm flipH="1">
            <a:off x="5527288" y="4712731"/>
            <a:ext cx="416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5944164" y="3538490"/>
            <a:ext cx="4" cy="2567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Скругленный прямоугольник 82"/>
          <p:cNvSpPr/>
          <p:nvPr/>
        </p:nvSpPr>
        <p:spPr>
          <a:xfrm>
            <a:off x="1403073" y="3137692"/>
            <a:ext cx="3949437" cy="8015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Заместитель председателя комитета</a:t>
            </a:r>
          </a:p>
          <a:p>
            <a:pPr algn="ctr"/>
            <a:r>
              <a:rPr lang="ru-RU" sz="1400" dirty="0" smtClean="0">
                <a:solidFill>
                  <a:srgbClr val="F05A28"/>
                </a:solidFill>
                <a:latin typeface="Muller Narrow ExtraBold" pitchFamily="50" charset="-52"/>
              </a:rPr>
              <a:t>Бугаев Максим Андреевич</a:t>
            </a:r>
            <a:endParaRPr lang="ru-RU" sz="1400" dirty="0">
              <a:solidFill>
                <a:schemeClr val="accent6"/>
              </a:solidFill>
              <a:latin typeface="Muller Narrow ExtraBold" pitchFamily="50" charset="-52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8239375" y="2763902"/>
            <a:ext cx="0" cy="657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4560754" y="2763901"/>
            <a:ext cx="0" cy="373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V="1">
            <a:off x="11444407" y="3821835"/>
            <a:ext cx="65364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H="1">
            <a:off x="5352510" y="3538490"/>
            <a:ext cx="584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>
            <a:off x="5491438" y="6105877"/>
            <a:ext cx="4527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V="1">
            <a:off x="12098053" y="3821836"/>
            <a:ext cx="0" cy="1336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11618326" y="5158133"/>
            <a:ext cx="479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0" y="1030106"/>
            <a:ext cx="12222324" cy="5898601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236483" y="241570"/>
            <a:ext cx="12003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uller Narrow Light" pitchFamily="2" charset="0"/>
              </a:rPr>
              <a:t>СВЕДЕНИЯ О ДОХОДАХ И РАСХОДАХ </a:t>
            </a:r>
            <a:r>
              <a:rPr lang="ru-RU" sz="2400" dirty="0" smtClean="0">
                <a:latin typeface="Muller Narrow Light" pitchFamily="2" charset="0"/>
              </a:rPr>
              <a:t>КОМИТЕТА: </a:t>
            </a:r>
            <a:r>
              <a:rPr lang="ru-RU" sz="2400" dirty="0">
                <a:latin typeface="Muller Narrow Light" pitchFamily="2" charset="0"/>
              </a:rPr>
              <a:t>ПЛАН И ИСПОЛНЕНИЕ ЗА </a:t>
            </a:r>
            <a:r>
              <a:rPr lang="ru-RU" sz="2400" dirty="0" smtClean="0">
                <a:latin typeface="Muller Narrow Light" pitchFamily="2" charset="0"/>
              </a:rPr>
              <a:t>2021 ГОД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94880" y="6682141"/>
            <a:ext cx="2753916" cy="383297"/>
          </a:xfrm>
        </p:spPr>
        <p:txBody>
          <a:bodyPr/>
          <a:lstStyle/>
          <a:p>
            <a:fld id="{8AEA689C-0428-2041-A422-96CC7CA87939}" type="slidenum">
              <a:rPr lang="ru-RU" smtClean="0"/>
              <a:t>3</a:t>
            </a:fld>
            <a:endParaRPr lang="ru-RU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2FE6FD12-5204-F849-AE42-68998B3143B2}"/>
              </a:ext>
            </a:extLst>
          </p:cNvPr>
          <p:cNvSpPr/>
          <p:nvPr/>
        </p:nvSpPr>
        <p:spPr>
          <a:xfrm>
            <a:off x="569374" y="3279311"/>
            <a:ext cx="3671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05A28"/>
                </a:solidFill>
                <a:latin typeface="Muller Narrow ExtraBold" pitchFamily="2" charset="0"/>
              </a:rPr>
              <a:t>ПОСТУПИЛО: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6582127" y="1030106"/>
            <a:ext cx="3669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82C8"/>
                </a:solidFill>
                <a:latin typeface="Muller Narrow ExtraBold" pitchFamily="50" charset="-52"/>
              </a:rPr>
              <a:t>ИЗРАСХОДОВАНО:</a:t>
            </a:r>
            <a:endParaRPr lang="ru-RU" sz="2800" dirty="0">
              <a:solidFill>
                <a:schemeClr val="accent3"/>
              </a:solidFill>
              <a:latin typeface="Muller Narrow Light" pitchFamily="50" charset="-52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31559" y="1149885"/>
            <a:ext cx="6218439" cy="1805909"/>
            <a:chOff x="353786" y="2084950"/>
            <a:chExt cx="5841333" cy="2982613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353786" y="2084950"/>
              <a:ext cx="5841333" cy="2982613"/>
              <a:chOff x="3022718" y="2322788"/>
              <a:chExt cx="5525580" cy="2982613"/>
            </a:xfrm>
          </p:grpSpPr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022718" y="2322788"/>
                <a:ext cx="5525580" cy="2982613"/>
              </a:xfrm>
              <a:prstGeom prst="roundRect">
                <a:avLst>
                  <a:gd name="adj" fmla="val 2528"/>
                </a:avLst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3829093" y="3885113"/>
                <a:ext cx="17306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РАСХОДЫ</a:t>
                </a:r>
                <a:endParaRPr lang="ru-RU" sz="2000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6334289" y="3809061"/>
                <a:ext cx="1319322" cy="86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32,3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3757800" y="2669499"/>
                <a:ext cx="828233" cy="33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chemeClr val="accent3"/>
                    </a:solidFill>
                    <a:latin typeface="Muller Narrow Light" pitchFamily="50" charset="-52"/>
                  </a:rPr>
                  <a:t>м</a:t>
                </a:r>
                <a:r>
                  <a:rPr lang="ru-RU" sz="1200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лн рублей</a:t>
                </a:r>
                <a:endParaRPr lang="ru-RU" sz="12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3411306" y="3688362"/>
                <a:ext cx="4696026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>
                <a:off x="3411306" y="4737383"/>
                <a:ext cx="4696026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5010070" y="3826680"/>
                <a:ext cx="1216795" cy="86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111,7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5111821" y="2378967"/>
                <a:ext cx="1088537" cy="1372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2021</a:t>
                </a:r>
                <a:r>
                  <a:rPr lang="ru-RU" sz="12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 </a:t>
                </a:r>
                <a:r>
                  <a:rPr lang="ru-RU" sz="1600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план</a:t>
                </a:r>
                <a:endParaRPr lang="ru-RU" sz="2400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6480554" y="2378967"/>
                <a:ext cx="1165837" cy="1372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2021</a:t>
                </a:r>
                <a:r>
                  <a:rPr lang="ru-RU" sz="14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 </a:t>
                </a:r>
                <a:r>
                  <a:rPr lang="ru-RU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факт</a:t>
                </a:r>
                <a:endParaRPr lang="ru-RU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</p:grpSp>
        <p:sp>
          <p:nvSpPr>
            <p:cNvPr id="56" name="Минус 55"/>
            <p:cNvSpPr/>
            <p:nvPr/>
          </p:nvSpPr>
          <p:spPr>
            <a:xfrm>
              <a:off x="593664" y="3738071"/>
              <a:ext cx="170916" cy="218520"/>
            </a:xfrm>
            <a:prstGeom prst="mathMinus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xmlns="" id="{B981C3AE-0D68-2849-9510-C16D4079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3313" y="3711146"/>
              <a:ext cx="355600" cy="317501"/>
            </a:xfrm>
            <a:prstGeom prst="rect">
              <a:avLst/>
            </a:prstGeom>
          </p:spPr>
        </p:pic>
      </p:grpSp>
      <p:sp>
        <p:nvSpPr>
          <p:cNvPr id="69" name="Скругленный прямоугольник 68">
            <a:extLst/>
          </p:cNvPr>
          <p:cNvSpPr/>
          <p:nvPr/>
        </p:nvSpPr>
        <p:spPr>
          <a:xfrm>
            <a:off x="501019" y="4865736"/>
            <a:ext cx="3804294" cy="56424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Muller Narrow Light" pitchFamily="50" charset="-52"/>
              </a:rPr>
              <a:t>ГОСУДАРСТВЕННАЯ ПОДДЕРЖКА СУБЪЕКТОВ ТУРИНДУСТРИИ</a:t>
            </a:r>
          </a:p>
        </p:txBody>
      </p:sp>
      <p:sp>
        <p:nvSpPr>
          <p:cNvPr id="71" name="Скругленный прямоугольник 70">
            <a:extLst/>
          </p:cNvPr>
          <p:cNvSpPr/>
          <p:nvPr/>
        </p:nvSpPr>
        <p:spPr>
          <a:xfrm>
            <a:off x="491085" y="5580271"/>
            <a:ext cx="3804292" cy="58743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Muller Narrow Light" pitchFamily="50" charset="-52"/>
              </a:rPr>
              <a:t>ФОРМИРОВАНИЕ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Muller Narrow Light" pitchFamily="50" charset="-52"/>
              </a:rPr>
              <a:t>ТУРИСТСКО-РЕКРЕАЦИОННОГО КЛАСТЕРА</a:t>
            </a:r>
          </a:p>
        </p:txBody>
      </p:sp>
      <p:sp>
        <p:nvSpPr>
          <p:cNvPr id="72" name="Скругленный прямоугольник 71">
            <a:extLst/>
          </p:cNvPr>
          <p:cNvSpPr/>
          <p:nvPr/>
        </p:nvSpPr>
        <p:spPr>
          <a:xfrm>
            <a:off x="501019" y="3994908"/>
            <a:ext cx="3804294" cy="71832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Muller Narrow Light" pitchFamily="50" charset="-52"/>
              </a:rPr>
              <a:t>ПРОДВИЖЕНИЕ МУРМАНСКОЙ ОБЛАСТИ КАК ПРИВЛЕКАТЕЛЬНОГО ДЛЯ ТУРИСТОВ РЕГИОНА</a:t>
            </a:r>
          </a:p>
        </p:txBody>
      </p:sp>
      <p:sp>
        <p:nvSpPr>
          <p:cNvPr id="83" name="Скругленный прямоугольник 82">
            <a:extLst/>
          </p:cNvPr>
          <p:cNvSpPr/>
          <p:nvPr/>
        </p:nvSpPr>
        <p:spPr>
          <a:xfrm rot="5400000">
            <a:off x="4326911" y="4001039"/>
            <a:ext cx="718328" cy="706065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4435517" y="4184795"/>
            <a:ext cx="444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F05A28"/>
                </a:solidFill>
                <a:latin typeface="Muller Narrow ExtraBold" pitchFamily="50" charset="-52"/>
              </a:rPr>
              <a:t>5,9</a:t>
            </a:r>
            <a:endParaRPr lang="ru-RU" sz="16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34BC5B61-EAAA-7845-89A4-47DF752B8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271894" y="981610"/>
            <a:ext cx="669685" cy="669685"/>
          </a:xfrm>
          <a:prstGeom prst="rect">
            <a:avLst/>
          </a:prstGeom>
        </p:spPr>
      </p:pic>
      <p:sp>
        <p:nvSpPr>
          <p:cNvPr id="116" name="Скругленный прямоугольник 115">
            <a:extLst/>
          </p:cNvPr>
          <p:cNvSpPr/>
          <p:nvPr/>
        </p:nvSpPr>
        <p:spPr>
          <a:xfrm>
            <a:off x="7491945" y="3312918"/>
            <a:ext cx="4177112" cy="57672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Muller Narrow Light" pitchFamily="50" charset="-52"/>
              </a:rPr>
              <a:t>ФУНКЦИОНИРОВАНИЕ РЕГИОНАЛЬНОГО ЦЕНТРА КЛАСТЕРНОГО РАЗВИТИЯ В СФЕРЕ ТУРИЗМА</a:t>
            </a:r>
          </a:p>
        </p:txBody>
      </p:sp>
      <p:sp>
        <p:nvSpPr>
          <p:cNvPr id="117" name="Скругленный прямоугольник 116">
            <a:extLst/>
          </p:cNvPr>
          <p:cNvSpPr/>
          <p:nvPr/>
        </p:nvSpPr>
        <p:spPr>
          <a:xfrm>
            <a:off x="7491945" y="5822975"/>
            <a:ext cx="4177112" cy="93003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Muller Narrow Light" pitchFamily="50" charset="-52"/>
              </a:rPr>
              <a:t>СИСТЕМА ИСКУССТВЕННОГО ОСНЕЖЕНИЯ ДЛЯ ГОАУМО "КИРОВСКАЯ СПОРТИВНАЯ ШКОЛА ОЛИМПИЙСКОГО РЕЗЕРВА ПО ГОРНОЛЫЖНОМУ </a:t>
            </a:r>
            <a:r>
              <a:rPr lang="ru-RU" sz="1200" dirty="0">
                <a:solidFill>
                  <a:schemeClr val="tx1"/>
                </a:solidFill>
                <a:latin typeface="Muller Narrow Light" pitchFamily="50" charset="-52"/>
              </a:rPr>
              <a:t>СПОРТУ», </a:t>
            </a:r>
            <a:r>
              <a:rPr lang="ru-RU" sz="1200" dirty="0" smtClean="0">
                <a:solidFill>
                  <a:schemeClr val="tx1"/>
                </a:solidFill>
                <a:latin typeface="Muller Narrow Light" panose="00000400000000000000" pitchFamily="50" charset="-52"/>
              </a:rPr>
              <a:t>СИСТЕМА ИСКУССТВЕННОГО ОСНЕЖЕНИЯ ДЛЯ ГОРНОЛЫЖНЫХ ТРАСС Г. АЙКУАЙВЕНЧОРР</a:t>
            </a:r>
            <a:endParaRPr lang="ru-RU" sz="1200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118" name="Скругленный прямоугольник 117">
            <a:extLst/>
          </p:cNvPr>
          <p:cNvSpPr/>
          <p:nvPr/>
        </p:nvSpPr>
        <p:spPr>
          <a:xfrm>
            <a:off x="7491945" y="2523513"/>
            <a:ext cx="4177112" cy="6623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Muller Narrow Light" pitchFamily="50" charset="-52"/>
              </a:rPr>
              <a:t>ВНЕДРЕНИЕ СИСТЕМЫ НАВИГАЦИИ И ОРИЕНТИРУЮЩЕЙ </a:t>
            </a:r>
            <a:r>
              <a:rPr lang="ru-RU" sz="1200" dirty="0">
                <a:solidFill>
                  <a:schemeClr val="tx1"/>
                </a:solidFill>
                <a:latin typeface="Muller Narrow Light" pitchFamily="50" charset="-52"/>
              </a:rPr>
              <a:t>ИНФОРМАЦИИ ДЛЯ ТУРИСТОВ НА ТЕРРИТОРИИ МУРМАНСКОЙ ОБЛАСТИ </a:t>
            </a:r>
          </a:p>
        </p:txBody>
      </p:sp>
      <p:sp>
        <p:nvSpPr>
          <p:cNvPr id="119" name="Скругленный прямоугольник 118">
            <a:extLst/>
          </p:cNvPr>
          <p:cNvSpPr/>
          <p:nvPr/>
        </p:nvSpPr>
        <p:spPr>
          <a:xfrm rot="5400000">
            <a:off x="6694522" y="3251950"/>
            <a:ext cx="546203" cy="781291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20" name="Скругленный прямоугольник 119">
            <a:extLst/>
          </p:cNvPr>
          <p:cNvSpPr/>
          <p:nvPr/>
        </p:nvSpPr>
        <p:spPr>
          <a:xfrm rot="5400000">
            <a:off x="6554740" y="5915662"/>
            <a:ext cx="834065" cy="776228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21" name="Скругленный прямоугольник 120">
            <a:extLst/>
          </p:cNvPr>
          <p:cNvSpPr/>
          <p:nvPr/>
        </p:nvSpPr>
        <p:spPr>
          <a:xfrm rot="5400000">
            <a:off x="6675550" y="2455656"/>
            <a:ext cx="563382" cy="798098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6613403" y="3445297"/>
            <a:ext cx="7428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5,9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6642505" y="6056020"/>
            <a:ext cx="694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26,4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6724874" y="2643980"/>
            <a:ext cx="4348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0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E0E5F5D0-273B-3645-94EA-CA34893AD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325" y="3061057"/>
            <a:ext cx="960873" cy="828586"/>
          </a:xfrm>
          <a:prstGeom prst="rect">
            <a:avLst/>
          </a:prstGeom>
        </p:spPr>
      </p:pic>
      <p:sp>
        <p:nvSpPr>
          <p:cNvPr id="50" name="Скругленный прямоугольник 49">
            <a:extLst/>
          </p:cNvPr>
          <p:cNvSpPr/>
          <p:nvPr/>
        </p:nvSpPr>
        <p:spPr>
          <a:xfrm rot="5400000">
            <a:off x="4392979" y="5521582"/>
            <a:ext cx="587437" cy="70481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4351874" y="5717466"/>
            <a:ext cx="6351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F05A28"/>
                </a:solidFill>
                <a:latin typeface="Muller Narrow ExtraBold" pitchFamily="50" charset="-52"/>
              </a:rPr>
              <a:t>101,9</a:t>
            </a:r>
            <a:endParaRPr lang="ru-RU" sz="16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51" name="Скругленный прямоугольник 50">
            <a:extLst/>
          </p:cNvPr>
          <p:cNvSpPr/>
          <p:nvPr/>
        </p:nvSpPr>
        <p:spPr>
          <a:xfrm rot="5400000">
            <a:off x="4409774" y="4790254"/>
            <a:ext cx="564244" cy="71520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4405790" y="4979551"/>
            <a:ext cx="445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F05A28"/>
                </a:solidFill>
                <a:latin typeface="Muller Narrow ExtraBold" pitchFamily="50" charset="-52"/>
              </a:rPr>
              <a:t>3,8</a:t>
            </a:r>
            <a:endParaRPr lang="ru-RU" sz="16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41" name="Скругленный прямоугольник 40">
            <a:extLst/>
          </p:cNvPr>
          <p:cNvSpPr/>
          <p:nvPr/>
        </p:nvSpPr>
        <p:spPr>
          <a:xfrm rot="5400000">
            <a:off x="6684616" y="4921732"/>
            <a:ext cx="528442" cy="753187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2" name="Скругленный прямоугольник 41">
            <a:extLst/>
          </p:cNvPr>
          <p:cNvSpPr/>
          <p:nvPr/>
        </p:nvSpPr>
        <p:spPr>
          <a:xfrm>
            <a:off x="7491945" y="5007532"/>
            <a:ext cx="4177112" cy="55892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Muller Narrow Light" pitchFamily="50" charset="-52"/>
              </a:rPr>
              <a:t>ПРЕДОСТАВЛЕНИЕ СУБСИДИИ СУБЪЕКТАМ ТУРИНДУСТРИИ</a:t>
            </a:r>
          </a:p>
        </p:txBody>
      </p:sp>
      <p:sp>
        <p:nvSpPr>
          <p:cNvPr id="43" name="Прямоугольник 42"/>
          <p:cNvSpPr/>
          <p:nvPr/>
        </p:nvSpPr>
        <p:spPr>
          <a:xfrm rot="10800000" flipV="1">
            <a:off x="6683994" y="5108738"/>
            <a:ext cx="5672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    0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 rot="5400000">
            <a:off x="6660476" y="1613816"/>
            <a:ext cx="576724" cy="781291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5" name="Скругленный прямоугольник 44">
            <a:extLst/>
          </p:cNvPr>
          <p:cNvSpPr/>
          <p:nvPr/>
        </p:nvSpPr>
        <p:spPr>
          <a:xfrm>
            <a:off x="7491945" y="1744678"/>
            <a:ext cx="4177112" cy="55892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Muller Narrow Light" pitchFamily="50" charset="-52"/>
              </a:rPr>
              <a:t>ФУНКЦИОНИРОВАНИЕ АНО "ТУРИСТСКИЙ ИНФОРМАЦИОННЫЙ ЦЕНТР МУРМАНСКОЙ ОБЛАСТИ"</a:t>
            </a:r>
            <a:endParaRPr lang="ru-RU" sz="1400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36773" y="1821000"/>
            <a:ext cx="4229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 0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7491945" y="4011856"/>
            <a:ext cx="4177112" cy="93003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Muller Narrow Light" pitchFamily="50" charset="-52"/>
              </a:rPr>
              <a:t>СУБСИДИЯ АВТОНОМНОЙ НЕКОММЕРЧЕСКОЙ ОРГАНИЗАЦИИ ПО РАЗВИТИЮ КОНГРЕССНО-ВЫСТАВОЧНОЙ ДЕЯТЕЛЬНОСТИ "МУРМАНКОНГРЕСС" НА ФИНАНСОВОЕ ОБЕСПЕЧЕНИЕ ЗАТРАТ В СФЕРЕ КОНГРЕССНО-ВЫСТАВОЧНОЙ ДЕЯТЕЛЬНОСТИ, НАПРАВЛЕННЫХ НА РАЗВИТИЕ ТУРИЗМА</a:t>
            </a:r>
            <a:endParaRPr lang="ru-RU" sz="1200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49" name="Скругленный прямоугольник 48">
            <a:extLst/>
          </p:cNvPr>
          <p:cNvSpPr/>
          <p:nvPr/>
        </p:nvSpPr>
        <p:spPr>
          <a:xfrm rot="5400000">
            <a:off x="6691903" y="4015569"/>
            <a:ext cx="528442" cy="751222"/>
          </a:xfrm>
          <a:prstGeom prst="roundRect">
            <a:avLst/>
          </a:prstGeom>
          <a:solidFill>
            <a:srgbClr val="0082C8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 rot="10800000" flipV="1">
            <a:off x="6698995" y="4234490"/>
            <a:ext cx="637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    0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2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150442" y="62799"/>
            <a:ext cx="11814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Muller Narrow Light" pitchFamily="2" charset="0"/>
              </a:rPr>
              <a:t>ГП «ЭКОНОМИЧЕСКИЙ ПОТЕНЦИАЛ»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541238" y="1283684"/>
            <a:ext cx="3453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Muller Narrow ExtraBold" pitchFamily="50" charset="-52"/>
                <a:cs typeface="Times New Roman" panose="02020603050405020304" pitchFamily="18" charset="0"/>
              </a:rPr>
              <a:t>ПМО </a:t>
            </a:r>
            <a:r>
              <a:rPr lang="ru-RU" sz="1400" b="1" dirty="0">
                <a:latin typeface="Muller Narrow ExtraBold" pitchFamily="50" charset="-52"/>
                <a:cs typeface="Times New Roman" panose="02020603050405020304" pitchFamily="18" charset="0"/>
              </a:rPr>
              <a:t>от </a:t>
            </a:r>
            <a:r>
              <a:rPr lang="ru-RU" sz="1400" b="1" dirty="0" smtClean="0">
                <a:latin typeface="Muller Narrow ExtraBold" pitchFamily="50" charset="-52"/>
                <a:cs typeface="Times New Roman" panose="02020603050405020304" pitchFamily="18" charset="0"/>
              </a:rPr>
              <a:t>11.11.2020 № 780-ПП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541238" y="4181722"/>
            <a:ext cx="3469941" cy="863723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Muller Narrow Light" pitchFamily="50" charset="-52"/>
              </a:rPr>
              <a:t>Ответственный исполнитель – Министерство экономического развития Мурманской области</a:t>
            </a:r>
            <a:endParaRPr lang="ru-RU" sz="1600" dirty="0">
              <a:latin typeface="Muller Narrow Light" pitchFamily="50" charset="-52"/>
            </a:endParaRPr>
          </a:p>
        </p:txBody>
      </p:sp>
      <p:sp>
        <p:nvSpPr>
          <p:cNvPr id="8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224692" y="2806551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05A28"/>
                </a:solidFill>
                <a:latin typeface="Muller Narrow Light" pitchFamily="50" charset="-52"/>
              </a:rPr>
              <a:t>%</a:t>
            </a:r>
            <a:endParaRPr lang="ru-RU" dirty="0"/>
          </a:p>
        </p:txBody>
      </p:sp>
      <p:grpSp>
        <p:nvGrpSpPr>
          <p:cNvPr id="75" name="Группа 74"/>
          <p:cNvGrpSpPr/>
          <p:nvPr/>
        </p:nvGrpSpPr>
        <p:grpSpPr>
          <a:xfrm>
            <a:off x="233196" y="930658"/>
            <a:ext cx="4004848" cy="4996009"/>
            <a:chOff x="420815" y="2986890"/>
            <a:chExt cx="3493745" cy="4759149"/>
          </a:xfrm>
        </p:grpSpPr>
        <p:sp>
          <p:nvSpPr>
            <p:cNvPr id="96" name="Скругленный прямоугольник 95"/>
            <p:cNvSpPr/>
            <p:nvPr/>
          </p:nvSpPr>
          <p:spPr>
            <a:xfrm>
              <a:off x="420816" y="2986890"/>
              <a:ext cx="3462910" cy="4759149"/>
            </a:xfrm>
            <a:prstGeom prst="roundRect">
              <a:avLst>
                <a:gd name="adj" fmla="val 4689"/>
              </a:avLst>
            </a:prstGeom>
            <a:ln w="6350"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chemeClr val="accent3"/>
                </a:solidFill>
                <a:latin typeface="Muller Narrow Light" pitchFamily="50" charset="-52"/>
                <a:cs typeface="Arial" pitchFamily="34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420815" y="2986891"/>
              <a:ext cx="3493745" cy="1718797"/>
            </a:xfrm>
            <a:prstGeom prst="roundRect">
              <a:avLst>
                <a:gd name="adj" fmla="val 119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594077" y="3079445"/>
              <a:ext cx="3231359" cy="15245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dirty="0" smtClean="0">
                  <a:solidFill>
                    <a:schemeClr val="bg1"/>
                  </a:solidFill>
                  <a:latin typeface="Muller Narrow ExtraBold" panose="00000900000000000000"/>
                </a:rPr>
                <a:t>Цель </a:t>
              </a:r>
              <a:r>
                <a:rPr lang="ru-RU" sz="1400" dirty="0">
                  <a:solidFill>
                    <a:schemeClr val="bg1"/>
                  </a:solidFill>
                  <a:latin typeface="Muller Narrow ExtraBold" panose="00000900000000000000"/>
                </a:rPr>
                <a:t>–</a:t>
              </a:r>
              <a:r>
                <a:rPr lang="ru-RU" sz="1400" b="1" dirty="0" smtClean="0">
                  <a:solidFill>
                    <a:schemeClr val="bg1"/>
                  </a:solidFill>
                  <a:latin typeface="Muller Narrow ExtraBold" panose="00000900000000000000"/>
                </a:rPr>
                <a:t> </a:t>
              </a:r>
              <a:r>
                <a:rPr lang="ru-RU" sz="1400" dirty="0">
                  <a:solidFill>
                    <a:schemeClr val="bg1"/>
                  </a:solidFill>
                  <a:latin typeface="Muller Narrow ExtraBold" panose="00000900000000000000"/>
                  <a:cs typeface="Times New Roman" panose="02020603050405020304" pitchFamily="18" charset="0"/>
                </a:rPr>
                <a:t>Создание благоприятного предпринимательского климата и условий для ведения бизнеса, повышение инвестиционной и инновационной активности бизнеса в регионе, содействие реализации конкурентных преимуществ </a:t>
              </a:r>
              <a:r>
                <a:rPr lang="ru-RU" sz="1400" dirty="0" smtClean="0">
                  <a:solidFill>
                    <a:schemeClr val="bg1"/>
                  </a:solidFill>
                  <a:latin typeface="Muller Narrow ExtraBold" panose="00000900000000000000"/>
                  <a:cs typeface="Times New Roman" panose="02020603050405020304" pitchFamily="18" charset="0"/>
                </a:rPr>
                <a:t>региона</a:t>
              </a:r>
              <a:endParaRPr lang="ru-RU" sz="1400" dirty="0">
                <a:solidFill>
                  <a:schemeClr val="bg1"/>
                </a:solidFill>
                <a:latin typeface="Muller Narrow ExtraBold" panose="00000900000000000000"/>
                <a:cs typeface="Times New Roman" panose="02020603050405020304" pitchFamily="18" charset="0"/>
              </a:endParaRPr>
            </a:p>
          </p:txBody>
        </p:sp>
      </p:grpSp>
      <p:sp>
        <p:nvSpPr>
          <p:cNvPr id="106" name="Прямоугольник 105"/>
          <p:cNvSpPr/>
          <p:nvPr/>
        </p:nvSpPr>
        <p:spPr>
          <a:xfrm>
            <a:off x="317410" y="2790295"/>
            <a:ext cx="3801076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3"/>
                </a:solidFill>
                <a:latin typeface="Muller Narrow ExtraBold" panose="00000900000000000000"/>
                <a:cs typeface="Arial" pitchFamily="34" charset="0"/>
              </a:rPr>
              <a:t>Задачи:</a:t>
            </a:r>
            <a:endParaRPr lang="en-US" sz="1600" dirty="0" smtClean="0">
              <a:solidFill>
                <a:schemeClr val="accent3"/>
              </a:solidFill>
              <a:latin typeface="Muller Narrow ExtraBold" panose="00000900000000000000"/>
              <a:cs typeface="Arial" pitchFamily="34" charset="0"/>
            </a:endParaRPr>
          </a:p>
          <a:p>
            <a:endParaRPr lang="ru-RU" sz="1600" dirty="0" smtClean="0">
              <a:solidFill>
                <a:schemeClr val="accent3"/>
              </a:solidFill>
              <a:latin typeface="Muller Narrow ExtraBold" panose="00000900000000000000"/>
              <a:cs typeface="Arial" pitchFamily="34" charset="0"/>
            </a:endParaRPr>
          </a:p>
          <a:p>
            <a:pPr lvl="0">
              <a:lnSpc>
                <a:spcPct val="80000"/>
              </a:lnSpc>
            </a:pPr>
            <a:r>
              <a:rPr lang="ru-RU" sz="1600" dirty="0" smtClean="0">
                <a:solidFill>
                  <a:schemeClr val="accent3"/>
                </a:solidFill>
                <a:latin typeface="Muller Narrow ExtraBold" panose="00000900000000000000"/>
                <a:cs typeface="Arial" pitchFamily="34" charset="0"/>
              </a:rPr>
              <a:t>1</a:t>
            </a:r>
            <a:r>
              <a:rPr lang="ru-RU" sz="1600" dirty="0" smtClean="0">
                <a:latin typeface="Muller Narrow ExtraBold" panose="00000900000000000000"/>
                <a:cs typeface="Arial" pitchFamily="34" charset="0"/>
              </a:rPr>
              <a:t>. </a:t>
            </a:r>
            <a:r>
              <a:rPr lang="ru-RU" sz="1600" dirty="0">
                <a:latin typeface="Muller Narrow ExtraBold" panose="00000900000000000000"/>
                <a:cs typeface="Times New Roman" pitchFamily="18" charset="0"/>
              </a:rPr>
              <a:t>Создании условий для формирования региональных турпродуктов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latin typeface="Muller Narrow ExtraBold" panose="00000900000000000000"/>
                <a:cs typeface="Arial" pitchFamily="34" charset="0"/>
              </a:rPr>
              <a:t>2. </a:t>
            </a:r>
            <a:r>
              <a:rPr lang="ru-RU" sz="1600" dirty="0">
                <a:latin typeface="Muller Narrow ExtraBold" panose="00000900000000000000"/>
                <a:cs typeface="Times New Roman" pitchFamily="18" charset="0"/>
              </a:rPr>
              <a:t>Улучшение инфраструктуры области в целях развития туризма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latin typeface="Muller Narrow ExtraBold" panose="00000900000000000000"/>
                <a:cs typeface="Arial" pitchFamily="34" charset="0"/>
              </a:rPr>
              <a:t>3. </a:t>
            </a:r>
            <a:r>
              <a:rPr lang="ru-RU" sz="1600" dirty="0">
                <a:latin typeface="Muller Narrow ExtraBold" panose="00000900000000000000"/>
                <a:cs typeface="Times New Roman" pitchFamily="18" charset="0"/>
              </a:rPr>
              <a:t>Повышение конкурентоспособности региона на российском и международном туристских рынках </a:t>
            </a:r>
          </a:p>
          <a:p>
            <a:pPr lvl="0">
              <a:lnSpc>
                <a:spcPct val="80000"/>
              </a:lnSpc>
            </a:pPr>
            <a:r>
              <a:rPr lang="ru-RU" sz="1600" dirty="0" smtClean="0">
                <a:latin typeface="Muller Narrow ExtraBold" panose="00000900000000000000"/>
                <a:cs typeface="Arial" pitchFamily="34" charset="0"/>
              </a:rPr>
              <a:t>4. </a:t>
            </a:r>
            <a:r>
              <a:rPr lang="ru-RU" sz="1600" dirty="0">
                <a:latin typeface="Muller Narrow ExtraBold" panose="00000900000000000000"/>
                <a:cs typeface="Times New Roman" pitchFamily="18" charset="0"/>
              </a:rPr>
              <a:t>Создание благоприятного предпринимательского климата и условий для ведения бизнеса в сфере </a:t>
            </a:r>
            <a:r>
              <a:rPr lang="ru-RU" sz="1600" dirty="0" smtClean="0">
                <a:latin typeface="Muller Narrow ExtraBold" panose="00000900000000000000"/>
                <a:cs typeface="Times New Roman" pitchFamily="18" charset="0"/>
              </a:rPr>
              <a:t>туриндустрии.</a:t>
            </a:r>
            <a:endParaRPr lang="ru-RU" sz="1600" dirty="0">
              <a:latin typeface="Muller Narrow ExtraBold" panose="00000900000000000000"/>
              <a:cs typeface="Times New Roman" pitchFamily="18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4528705" y="2905868"/>
            <a:ext cx="3466424" cy="1104986"/>
          </a:xfrm>
          <a:prstGeom prst="roundRect">
            <a:avLst>
              <a:gd name="adj" fmla="val 1317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uller Narrow Light" pitchFamily="50" charset="-52"/>
              </a:rPr>
              <a:t>Подпрограмма </a:t>
            </a:r>
            <a:r>
              <a:rPr lang="ru-RU" sz="1400" b="1" dirty="0" smtClean="0">
                <a:solidFill>
                  <a:schemeClr val="bg1"/>
                </a:solidFill>
                <a:latin typeface="Muller Narrow Light" pitchFamily="50" charset="-52"/>
              </a:rPr>
              <a:t>3:</a:t>
            </a:r>
            <a:endParaRPr lang="ru-RU" sz="1400" b="1" dirty="0">
              <a:solidFill>
                <a:schemeClr val="bg1"/>
              </a:solidFill>
              <a:latin typeface="Muller Narrow Light" pitchFamily="50" charset="-52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Muller Narrow Light" pitchFamily="50" charset="-52"/>
              </a:rPr>
              <a:t>«Развитие туризма»</a:t>
            </a:r>
            <a:endParaRPr lang="ru-RU" sz="14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grpSp>
        <p:nvGrpSpPr>
          <p:cNvPr id="115" name="Группа 114"/>
          <p:cNvGrpSpPr/>
          <p:nvPr/>
        </p:nvGrpSpPr>
        <p:grpSpPr>
          <a:xfrm>
            <a:off x="8119889" y="959180"/>
            <a:ext cx="3958554" cy="4967487"/>
            <a:chOff x="420816" y="2986890"/>
            <a:chExt cx="3493263" cy="4759149"/>
          </a:xfrm>
        </p:grpSpPr>
        <p:sp>
          <p:nvSpPr>
            <p:cNvPr id="116" name="Скругленный прямоугольник 115"/>
            <p:cNvSpPr/>
            <p:nvPr/>
          </p:nvSpPr>
          <p:spPr>
            <a:xfrm>
              <a:off x="420816" y="2986890"/>
              <a:ext cx="3493263" cy="4759149"/>
            </a:xfrm>
            <a:prstGeom prst="roundRect">
              <a:avLst>
                <a:gd name="adj" fmla="val 4689"/>
              </a:avLst>
            </a:prstGeom>
            <a:ln w="6350"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chemeClr val="accent3"/>
                </a:solidFill>
                <a:latin typeface="Muller Narrow Light" pitchFamily="50" charset="-52"/>
                <a:cs typeface="Arial" pitchFamily="34" charset="0"/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551768" y="3052650"/>
              <a:ext cx="3231359" cy="639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Muller Narrow Light" pitchFamily="50" charset="-52"/>
                </a:rPr>
                <a:t>Оценка эффективности государственной программы за 2018 г.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3" name="Скругленный прямоугольник 122"/>
          <p:cNvSpPr/>
          <p:nvPr/>
        </p:nvSpPr>
        <p:spPr>
          <a:xfrm>
            <a:off x="8119889" y="959180"/>
            <a:ext cx="3966834" cy="972342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Объем платных услуг, оказанных населению в Мурманской области в сфере туризма (включая услуги коллективных мест размещения), (млн. рублей)</a:t>
            </a:r>
            <a:endParaRPr lang="ru-RU" sz="14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8328130" y="2097904"/>
            <a:ext cx="1372532" cy="692391"/>
          </a:xfrm>
          <a:prstGeom prst="roundRect">
            <a:avLst>
              <a:gd name="adj" fmla="val 965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uller Narrow ExtraBold" pitchFamily="50" charset="-52"/>
              </a:rPr>
              <a:t>3082</a:t>
            </a:r>
            <a:endParaRPr lang="ru-RU" sz="3200" dirty="0"/>
          </a:p>
        </p:txBody>
      </p:sp>
      <p:sp>
        <p:nvSpPr>
          <p:cNvPr id="128" name="Прямоугольник 127"/>
          <p:cNvSpPr/>
          <p:nvPr/>
        </p:nvSpPr>
        <p:spPr>
          <a:xfrm>
            <a:off x="9897635" y="2262291"/>
            <a:ext cx="1258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2019 год</a:t>
            </a:r>
          </a:p>
        </p:txBody>
      </p:sp>
      <p:graphicFrame>
        <p:nvGraphicFramePr>
          <p:cNvPr id="129" name="Диаграмма 128"/>
          <p:cNvGraphicFramePr/>
          <p:nvPr>
            <p:extLst>
              <p:ext uri="{D42A27DB-BD31-4B8C-83A1-F6EECF244321}">
                <p14:modId xmlns:p14="http://schemas.microsoft.com/office/powerpoint/2010/main" val="2959487512"/>
              </p:ext>
            </p:extLst>
          </p:nvPr>
        </p:nvGraphicFramePr>
        <p:xfrm>
          <a:off x="8328130" y="3371713"/>
          <a:ext cx="3798992" cy="164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0" name="TextBox 129"/>
          <p:cNvSpPr txBox="1"/>
          <p:nvPr/>
        </p:nvSpPr>
        <p:spPr>
          <a:xfrm>
            <a:off x="8904286" y="3175883"/>
            <a:ext cx="1245322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uller Narrow ExtraBold" pitchFamily="50" charset="-52"/>
              </a:rPr>
              <a:t>99,3</a:t>
            </a:r>
            <a:endParaRPr lang="ru-RU" sz="36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131" name="Скругленная прямоугольная выноска 51"/>
          <p:cNvSpPr/>
          <p:nvPr/>
        </p:nvSpPr>
        <p:spPr>
          <a:xfrm rot="5400000" flipH="1">
            <a:off x="8792052" y="3962239"/>
            <a:ext cx="1316558" cy="2075606"/>
          </a:xfrm>
          <a:custGeom>
            <a:avLst/>
            <a:gdLst>
              <a:gd name="connsiteX0" fmla="*/ 0 w 800219"/>
              <a:gd name="connsiteY0" fmla="*/ 133373 h 3789097"/>
              <a:gd name="connsiteX1" fmla="*/ 133373 w 800219"/>
              <a:gd name="connsiteY1" fmla="*/ 0 h 3789097"/>
              <a:gd name="connsiteX2" fmla="*/ 466794 w 800219"/>
              <a:gd name="connsiteY2" fmla="*/ 0 h 3789097"/>
              <a:gd name="connsiteX3" fmla="*/ 466794 w 800219"/>
              <a:gd name="connsiteY3" fmla="*/ 0 h 3789097"/>
              <a:gd name="connsiteX4" fmla="*/ 666849 w 800219"/>
              <a:gd name="connsiteY4" fmla="*/ 0 h 3789097"/>
              <a:gd name="connsiteX5" fmla="*/ 666846 w 800219"/>
              <a:gd name="connsiteY5" fmla="*/ 0 h 3789097"/>
              <a:gd name="connsiteX6" fmla="*/ 800219 w 800219"/>
              <a:gd name="connsiteY6" fmla="*/ 133373 h 3789097"/>
              <a:gd name="connsiteX7" fmla="*/ 800219 w 800219"/>
              <a:gd name="connsiteY7" fmla="*/ 2210307 h 3789097"/>
              <a:gd name="connsiteX8" fmla="*/ 860115 w 800219"/>
              <a:gd name="connsiteY8" fmla="*/ 2682984 h 3789097"/>
              <a:gd name="connsiteX9" fmla="*/ 800219 w 800219"/>
              <a:gd name="connsiteY9" fmla="*/ 3157581 h 3789097"/>
              <a:gd name="connsiteX10" fmla="*/ 800219 w 800219"/>
              <a:gd name="connsiteY10" fmla="*/ 3655724 h 3789097"/>
              <a:gd name="connsiteX11" fmla="*/ 666846 w 800219"/>
              <a:gd name="connsiteY11" fmla="*/ 3789097 h 3789097"/>
              <a:gd name="connsiteX12" fmla="*/ 666849 w 800219"/>
              <a:gd name="connsiteY12" fmla="*/ 3789097 h 3789097"/>
              <a:gd name="connsiteX13" fmla="*/ 466794 w 800219"/>
              <a:gd name="connsiteY13" fmla="*/ 3789097 h 3789097"/>
              <a:gd name="connsiteX14" fmla="*/ 466794 w 800219"/>
              <a:gd name="connsiteY14" fmla="*/ 3789097 h 3789097"/>
              <a:gd name="connsiteX15" fmla="*/ 133373 w 800219"/>
              <a:gd name="connsiteY15" fmla="*/ 3789097 h 3789097"/>
              <a:gd name="connsiteX16" fmla="*/ 0 w 800219"/>
              <a:gd name="connsiteY16" fmla="*/ 3655724 h 3789097"/>
              <a:gd name="connsiteX17" fmla="*/ 0 w 800219"/>
              <a:gd name="connsiteY17" fmla="*/ 3157581 h 3789097"/>
              <a:gd name="connsiteX18" fmla="*/ 0 w 800219"/>
              <a:gd name="connsiteY18" fmla="*/ 2210307 h 3789097"/>
              <a:gd name="connsiteX19" fmla="*/ 0 w 800219"/>
              <a:gd name="connsiteY19" fmla="*/ 2210307 h 3789097"/>
              <a:gd name="connsiteX20" fmla="*/ 0 w 800219"/>
              <a:gd name="connsiteY20" fmla="*/ 133373 h 3789097"/>
              <a:gd name="connsiteX0" fmla="*/ 0 w 860115"/>
              <a:gd name="connsiteY0" fmla="*/ 133373 h 3789097"/>
              <a:gd name="connsiteX1" fmla="*/ 133373 w 860115"/>
              <a:gd name="connsiteY1" fmla="*/ 0 h 3789097"/>
              <a:gd name="connsiteX2" fmla="*/ 466794 w 860115"/>
              <a:gd name="connsiteY2" fmla="*/ 0 h 3789097"/>
              <a:gd name="connsiteX3" fmla="*/ 466794 w 860115"/>
              <a:gd name="connsiteY3" fmla="*/ 0 h 3789097"/>
              <a:gd name="connsiteX4" fmla="*/ 666849 w 860115"/>
              <a:gd name="connsiteY4" fmla="*/ 0 h 3789097"/>
              <a:gd name="connsiteX5" fmla="*/ 666846 w 860115"/>
              <a:gd name="connsiteY5" fmla="*/ 0 h 3789097"/>
              <a:gd name="connsiteX6" fmla="*/ 800219 w 860115"/>
              <a:gd name="connsiteY6" fmla="*/ 133373 h 3789097"/>
              <a:gd name="connsiteX7" fmla="*/ 807715 w 860115"/>
              <a:gd name="connsiteY7" fmla="*/ 3034766 h 3789097"/>
              <a:gd name="connsiteX8" fmla="*/ 860115 w 860115"/>
              <a:gd name="connsiteY8" fmla="*/ 2682984 h 3789097"/>
              <a:gd name="connsiteX9" fmla="*/ 800219 w 860115"/>
              <a:gd name="connsiteY9" fmla="*/ 3157581 h 3789097"/>
              <a:gd name="connsiteX10" fmla="*/ 800219 w 860115"/>
              <a:gd name="connsiteY10" fmla="*/ 3655724 h 3789097"/>
              <a:gd name="connsiteX11" fmla="*/ 666846 w 860115"/>
              <a:gd name="connsiteY11" fmla="*/ 3789097 h 3789097"/>
              <a:gd name="connsiteX12" fmla="*/ 666849 w 860115"/>
              <a:gd name="connsiteY12" fmla="*/ 3789097 h 3789097"/>
              <a:gd name="connsiteX13" fmla="*/ 466794 w 860115"/>
              <a:gd name="connsiteY13" fmla="*/ 3789097 h 3789097"/>
              <a:gd name="connsiteX14" fmla="*/ 466794 w 860115"/>
              <a:gd name="connsiteY14" fmla="*/ 3789097 h 3789097"/>
              <a:gd name="connsiteX15" fmla="*/ 133373 w 860115"/>
              <a:gd name="connsiteY15" fmla="*/ 3789097 h 3789097"/>
              <a:gd name="connsiteX16" fmla="*/ 0 w 860115"/>
              <a:gd name="connsiteY16" fmla="*/ 3655724 h 3789097"/>
              <a:gd name="connsiteX17" fmla="*/ 0 w 860115"/>
              <a:gd name="connsiteY17" fmla="*/ 3157581 h 3789097"/>
              <a:gd name="connsiteX18" fmla="*/ 0 w 860115"/>
              <a:gd name="connsiteY18" fmla="*/ 2210307 h 3789097"/>
              <a:gd name="connsiteX19" fmla="*/ 0 w 860115"/>
              <a:gd name="connsiteY19" fmla="*/ 2210307 h 3789097"/>
              <a:gd name="connsiteX20" fmla="*/ 0 w 86011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133373 h 3789097"/>
              <a:gd name="connsiteX7" fmla="*/ 807715 w 875105"/>
              <a:gd name="connsiteY7" fmla="*/ 3034766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133373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80907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095213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87192 w 875105"/>
              <a:gd name="connsiteY9" fmla="*/ 3178370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93706 w 875105"/>
              <a:gd name="connsiteY9" fmla="*/ 3178370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93706 w 875105"/>
              <a:gd name="connsiteY9" fmla="*/ 3240738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75105" h="3789097">
                <a:moveTo>
                  <a:pt x="0" y="80907"/>
                </a:moveTo>
                <a:cubicBezTo>
                  <a:pt x="0" y="7247"/>
                  <a:pt x="37228" y="0"/>
                  <a:pt x="110888" y="0"/>
                </a:cubicBezTo>
                <a:lnTo>
                  <a:pt x="466794" y="0"/>
                </a:lnTo>
                <a:lnTo>
                  <a:pt x="466794" y="0"/>
                </a:lnTo>
                <a:lnTo>
                  <a:pt x="666849" y="0"/>
                </a:lnTo>
                <a:lnTo>
                  <a:pt x="711817" y="0"/>
                </a:lnTo>
                <a:cubicBezTo>
                  <a:pt x="785477" y="0"/>
                  <a:pt x="800219" y="7247"/>
                  <a:pt x="800219" y="80907"/>
                </a:cubicBezTo>
                <a:cubicBezTo>
                  <a:pt x="802718" y="1048038"/>
                  <a:pt x="797721" y="1971178"/>
                  <a:pt x="800220" y="2938309"/>
                </a:cubicBezTo>
                <a:lnTo>
                  <a:pt x="875105" y="3095213"/>
                </a:lnTo>
                <a:lnTo>
                  <a:pt x="793706" y="3240738"/>
                </a:lnTo>
                <a:cubicBezTo>
                  <a:pt x="793379" y="3417345"/>
                  <a:pt x="793051" y="3531583"/>
                  <a:pt x="792724" y="3708190"/>
                </a:cubicBezTo>
                <a:cubicBezTo>
                  <a:pt x="792724" y="3781850"/>
                  <a:pt x="740506" y="3789097"/>
                  <a:pt x="666846" y="3789097"/>
                </a:cubicBezTo>
                <a:lnTo>
                  <a:pt x="711820" y="3789097"/>
                </a:lnTo>
                <a:lnTo>
                  <a:pt x="466794" y="3789097"/>
                </a:lnTo>
                <a:lnTo>
                  <a:pt x="466794" y="3789097"/>
                </a:lnTo>
                <a:lnTo>
                  <a:pt x="73413" y="3789097"/>
                </a:lnTo>
                <a:cubicBezTo>
                  <a:pt x="-247" y="3789097"/>
                  <a:pt x="0" y="3774354"/>
                  <a:pt x="0" y="3700694"/>
                </a:cubicBezTo>
                <a:lnTo>
                  <a:pt x="0" y="3157581"/>
                </a:lnTo>
                <a:lnTo>
                  <a:pt x="0" y="2210307"/>
                </a:lnTo>
                <a:lnTo>
                  <a:pt x="0" y="2210307"/>
                </a:lnTo>
                <a:lnTo>
                  <a:pt x="0" y="80907"/>
                </a:lnTo>
                <a:close/>
              </a:path>
            </a:pathLst>
          </a:custGeom>
          <a:ln w="635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Скругленная прямоугольная выноска 51"/>
          <p:cNvSpPr/>
          <p:nvPr/>
        </p:nvSpPr>
        <p:spPr>
          <a:xfrm rot="5400000" flipH="1" flipV="1">
            <a:off x="10582218" y="4275576"/>
            <a:ext cx="1316558" cy="1448932"/>
          </a:xfrm>
          <a:custGeom>
            <a:avLst/>
            <a:gdLst>
              <a:gd name="connsiteX0" fmla="*/ 0 w 800219"/>
              <a:gd name="connsiteY0" fmla="*/ 133373 h 3789097"/>
              <a:gd name="connsiteX1" fmla="*/ 133373 w 800219"/>
              <a:gd name="connsiteY1" fmla="*/ 0 h 3789097"/>
              <a:gd name="connsiteX2" fmla="*/ 466794 w 800219"/>
              <a:gd name="connsiteY2" fmla="*/ 0 h 3789097"/>
              <a:gd name="connsiteX3" fmla="*/ 466794 w 800219"/>
              <a:gd name="connsiteY3" fmla="*/ 0 h 3789097"/>
              <a:gd name="connsiteX4" fmla="*/ 666849 w 800219"/>
              <a:gd name="connsiteY4" fmla="*/ 0 h 3789097"/>
              <a:gd name="connsiteX5" fmla="*/ 666846 w 800219"/>
              <a:gd name="connsiteY5" fmla="*/ 0 h 3789097"/>
              <a:gd name="connsiteX6" fmla="*/ 800219 w 800219"/>
              <a:gd name="connsiteY6" fmla="*/ 133373 h 3789097"/>
              <a:gd name="connsiteX7" fmla="*/ 800219 w 800219"/>
              <a:gd name="connsiteY7" fmla="*/ 2210307 h 3789097"/>
              <a:gd name="connsiteX8" fmla="*/ 860115 w 800219"/>
              <a:gd name="connsiteY8" fmla="*/ 2682984 h 3789097"/>
              <a:gd name="connsiteX9" fmla="*/ 800219 w 800219"/>
              <a:gd name="connsiteY9" fmla="*/ 3157581 h 3789097"/>
              <a:gd name="connsiteX10" fmla="*/ 800219 w 800219"/>
              <a:gd name="connsiteY10" fmla="*/ 3655724 h 3789097"/>
              <a:gd name="connsiteX11" fmla="*/ 666846 w 800219"/>
              <a:gd name="connsiteY11" fmla="*/ 3789097 h 3789097"/>
              <a:gd name="connsiteX12" fmla="*/ 666849 w 800219"/>
              <a:gd name="connsiteY12" fmla="*/ 3789097 h 3789097"/>
              <a:gd name="connsiteX13" fmla="*/ 466794 w 800219"/>
              <a:gd name="connsiteY13" fmla="*/ 3789097 h 3789097"/>
              <a:gd name="connsiteX14" fmla="*/ 466794 w 800219"/>
              <a:gd name="connsiteY14" fmla="*/ 3789097 h 3789097"/>
              <a:gd name="connsiteX15" fmla="*/ 133373 w 800219"/>
              <a:gd name="connsiteY15" fmla="*/ 3789097 h 3789097"/>
              <a:gd name="connsiteX16" fmla="*/ 0 w 800219"/>
              <a:gd name="connsiteY16" fmla="*/ 3655724 h 3789097"/>
              <a:gd name="connsiteX17" fmla="*/ 0 w 800219"/>
              <a:gd name="connsiteY17" fmla="*/ 3157581 h 3789097"/>
              <a:gd name="connsiteX18" fmla="*/ 0 w 800219"/>
              <a:gd name="connsiteY18" fmla="*/ 2210307 h 3789097"/>
              <a:gd name="connsiteX19" fmla="*/ 0 w 800219"/>
              <a:gd name="connsiteY19" fmla="*/ 2210307 h 3789097"/>
              <a:gd name="connsiteX20" fmla="*/ 0 w 800219"/>
              <a:gd name="connsiteY20" fmla="*/ 133373 h 3789097"/>
              <a:gd name="connsiteX0" fmla="*/ 0 w 860115"/>
              <a:gd name="connsiteY0" fmla="*/ 133373 h 3789097"/>
              <a:gd name="connsiteX1" fmla="*/ 133373 w 860115"/>
              <a:gd name="connsiteY1" fmla="*/ 0 h 3789097"/>
              <a:gd name="connsiteX2" fmla="*/ 466794 w 860115"/>
              <a:gd name="connsiteY2" fmla="*/ 0 h 3789097"/>
              <a:gd name="connsiteX3" fmla="*/ 466794 w 860115"/>
              <a:gd name="connsiteY3" fmla="*/ 0 h 3789097"/>
              <a:gd name="connsiteX4" fmla="*/ 666849 w 860115"/>
              <a:gd name="connsiteY4" fmla="*/ 0 h 3789097"/>
              <a:gd name="connsiteX5" fmla="*/ 666846 w 860115"/>
              <a:gd name="connsiteY5" fmla="*/ 0 h 3789097"/>
              <a:gd name="connsiteX6" fmla="*/ 800219 w 860115"/>
              <a:gd name="connsiteY6" fmla="*/ 133373 h 3789097"/>
              <a:gd name="connsiteX7" fmla="*/ 807715 w 860115"/>
              <a:gd name="connsiteY7" fmla="*/ 3034766 h 3789097"/>
              <a:gd name="connsiteX8" fmla="*/ 860115 w 860115"/>
              <a:gd name="connsiteY8" fmla="*/ 2682984 h 3789097"/>
              <a:gd name="connsiteX9" fmla="*/ 800219 w 860115"/>
              <a:gd name="connsiteY9" fmla="*/ 3157581 h 3789097"/>
              <a:gd name="connsiteX10" fmla="*/ 800219 w 860115"/>
              <a:gd name="connsiteY10" fmla="*/ 3655724 h 3789097"/>
              <a:gd name="connsiteX11" fmla="*/ 666846 w 860115"/>
              <a:gd name="connsiteY11" fmla="*/ 3789097 h 3789097"/>
              <a:gd name="connsiteX12" fmla="*/ 666849 w 860115"/>
              <a:gd name="connsiteY12" fmla="*/ 3789097 h 3789097"/>
              <a:gd name="connsiteX13" fmla="*/ 466794 w 860115"/>
              <a:gd name="connsiteY13" fmla="*/ 3789097 h 3789097"/>
              <a:gd name="connsiteX14" fmla="*/ 466794 w 860115"/>
              <a:gd name="connsiteY14" fmla="*/ 3789097 h 3789097"/>
              <a:gd name="connsiteX15" fmla="*/ 133373 w 860115"/>
              <a:gd name="connsiteY15" fmla="*/ 3789097 h 3789097"/>
              <a:gd name="connsiteX16" fmla="*/ 0 w 860115"/>
              <a:gd name="connsiteY16" fmla="*/ 3655724 h 3789097"/>
              <a:gd name="connsiteX17" fmla="*/ 0 w 860115"/>
              <a:gd name="connsiteY17" fmla="*/ 3157581 h 3789097"/>
              <a:gd name="connsiteX18" fmla="*/ 0 w 860115"/>
              <a:gd name="connsiteY18" fmla="*/ 2210307 h 3789097"/>
              <a:gd name="connsiteX19" fmla="*/ 0 w 860115"/>
              <a:gd name="connsiteY19" fmla="*/ 2210307 h 3789097"/>
              <a:gd name="connsiteX20" fmla="*/ 0 w 86011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133373 h 3789097"/>
              <a:gd name="connsiteX7" fmla="*/ 807715 w 875105"/>
              <a:gd name="connsiteY7" fmla="*/ 3034766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133373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80907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095213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87192 w 875105"/>
              <a:gd name="connsiteY9" fmla="*/ 3178370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93706 w 875105"/>
              <a:gd name="connsiteY9" fmla="*/ 3178370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93706 w 875105"/>
              <a:gd name="connsiteY9" fmla="*/ 3240738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75105" h="3789097">
                <a:moveTo>
                  <a:pt x="0" y="80907"/>
                </a:moveTo>
                <a:cubicBezTo>
                  <a:pt x="0" y="7247"/>
                  <a:pt x="37228" y="0"/>
                  <a:pt x="110888" y="0"/>
                </a:cubicBezTo>
                <a:lnTo>
                  <a:pt x="466794" y="0"/>
                </a:lnTo>
                <a:lnTo>
                  <a:pt x="466794" y="0"/>
                </a:lnTo>
                <a:lnTo>
                  <a:pt x="666849" y="0"/>
                </a:lnTo>
                <a:lnTo>
                  <a:pt x="711817" y="0"/>
                </a:lnTo>
                <a:cubicBezTo>
                  <a:pt x="785477" y="0"/>
                  <a:pt x="800219" y="7247"/>
                  <a:pt x="800219" y="80907"/>
                </a:cubicBezTo>
                <a:cubicBezTo>
                  <a:pt x="802718" y="1048038"/>
                  <a:pt x="797721" y="1971178"/>
                  <a:pt x="800220" y="2938309"/>
                </a:cubicBezTo>
                <a:lnTo>
                  <a:pt x="875105" y="3095213"/>
                </a:lnTo>
                <a:lnTo>
                  <a:pt x="793706" y="3240738"/>
                </a:lnTo>
                <a:cubicBezTo>
                  <a:pt x="793379" y="3417345"/>
                  <a:pt x="793051" y="3531583"/>
                  <a:pt x="792724" y="3708190"/>
                </a:cubicBezTo>
                <a:cubicBezTo>
                  <a:pt x="792724" y="3781850"/>
                  <a:pt x="740506" y="3789097"/>
                  <a:pt x="666846" y="3789097"/>
                </a:cubicBezTo>
                <a:lnTo>
                  <a:pt x="711820" y="3789097"/>
                </a:lnTo>
                <a:lnTo>
                  <a:pt x="466794" y="3789097"/>
                </a:lnTo>
                <a:lnTo>
                  <a:pt x="466794" y="3789097"/>
                </a:lnTo>
                <a:lnTo>
                  <a:pt x="73413" y="3789097"/>
                </a:lnTo>
                <a:cubicBezTo>
                  <a:pt x="-247" y="3789097"/>
                  <a:pt x="0" y="3774354"/>
                  <a:pt x="0" y="3700694"/>
                </a:cubicBezTo>
                <a:lnTo>
                  <a:pt x="0" y="3157581"/>
                </a:lnTo>
                <a:lnTo>
                  <a:pt x="0" y="2210307"/>
                </a:lnTo>
                <a:lnTo>
                  <a:pt x="0" y="2210307"/>
                </a:lnTo>
                <a:lnTo>
                  <a:pt x="0" y="80907"/>
                </a:lnTo>
                <a:close/>
              </a:path>
            </a:pathLst>
          </a:custGeom>
          <a:ln w="63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10516031" y="2885409"/>
            <a:ext cx="1372532" cy="692391"/>
          </a:xfrm>
          <a:prstGeom prst="roundRect">
            <a:avLst>
              <a:gd name="adj" fmla="val 965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Muller Narrow ExtraBold" panose="00000900000000000000"/>
              </a:rPr>
              <a:t>3128</a:t>
            </a:r>
            <a:endParaRPr lang="ru-RU" sz="3600" dirty="0">
              <a:latin typeface="Muller Narrow ExtraBold" panose="0000090000000000000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9125362" y="3055020"/>
            <a:ext cx="2298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2020 год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8664555" y="3707646"/>
            <a:ext cx="1245322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uller Narrow ExtraBold" pitchFamily="50" charset="-52"/>
              </a:rPr>
              <a:t>1,2</a:t>
            </a:r>
            <a:endParaRPr lang="ru-RU" sz="36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8389956" y="4459204"/>
            <a:ext cx="20981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Динамика значения показателей по сравнению с предыдущим годом 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10488134" y="4547850"/>
            <a:ext cx="14768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Степень выполнения мероприятий</a:t>
            </a:r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4564538" y="1863555"/>
            <a:ext cx="3443124" cy="871445"/>
          </a:xfrm>
          <a:prstGeom prst="roundRect">
            <a:avLst>
              <a:gd name="adj" fmla="val 4689"/>
            </a:avLst>
          </a:prstGeom>
          <a:ln w="1905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Muller Narrow ExtraBold" pitchFamily="50" charset="-52"/>
                <a:cs typeface="Arial" pitchFamily="34" charset="0"/>
              </a:rPr>
              <a:t>Комитет </a:t>
            </a:r>
            <a:r>
              <a:rPr lang="ru-RU" sz="1600" dirty="0">
                <a:solidFill>
                  <a:schemeClr val="tx1"/>
                </a:solidFill>
                <a:latin typeface="Muller Narrow ExtraBold" pitchFamily="50" charset="-52"/>
                <a:cs typeface="Arial" pitchFamily="34" charset="0"/>
              </a:rPr>
              <a:t>по туризму </a:t>
            </a:r>
            <a:endParaRPr lang="ru-RU" sz="1600" dirty="0" smtClean="0">
              <a:solidFill>
                <a:schemeClr val="tx1"/>
              </a:solidFill>
              <a:latin typeface="Muller Narrow ExtraBold" pitchFamily="50" charset="-52"/>
              <a:cs typeface="Arial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Muller Narrow ExtraBold" pitchFamily="50" charset="-52"/>
                <a:cs typeface="Arial" pitchFamily="34" charset="0"/>
              </a:rPr>
              <a:t>Мурманской </a:t>
            </a:r>
            <a:r>
              <a:rPr lang="ru-RU" sz="1600" dirty="0">
                <a:solidFill>
                  <a:schemeClr val="tx1"/>
                </a:solidFill>
                <a:latin typeface="Muller Narrow ExtraBold" pitchFamily="50" charset="-52"/>
                <a:cs typeface="Arial" pitchFamily="34" charset="0"/>
              </a:rPr>
              <a:t>области является соисполнителем 1 ГП</a:t>
            </a:r>
          </a:p>
        </p:txBody>
      </p:sp>
    </p:spTree>
    <p:extLst>
      <p:ext uri="{BB962C8B-B14F-4D97-AF65-F5344CB8AC3E}">
        <p14:creationId xmlns:p14="http://schemas.microsoft.com/office/powerpoint/2010/main" val="64357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5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150442" y="62799"/>
            <a:ext cx="11323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Muller Narrow Light" pitchFamily="2" charset="0"/>
              </a:rPr>
              <a:t>СТАТИСТИЧЕСКИЕ СВЕДЕНИЯ ПОКАЗАТЕЛЕЙ ЭФЕКТИВНОСТИ ИСПОЛНЕНИЯ ГП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0" y="930875"/>
            <a:ext cx="12236928" cy="575638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788118"/>
              </p:ext>
            </p:extLst>
          </p:nvPr>
        </p:nvGraphicFramePr>
        <p:xfrm>
          <a:off x="294798" y="1194830"/>
          <a:ext cx="6975084" cy="188829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62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01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38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38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38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38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8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9194">
                  <a:extLst>
                    <a:ext uri="{9D8B030D-6E8A-4147-A177-3AD203B41FA5}">
                      <a16:colId xmlns:a16="http://schemas.microsoft.com/office/drawing/2014/main" xmlns="" val="3214846823"/>
                    </a:ext>
                  </a:extLst>
                </a:gridCol>
              </a:tblGrid>
              <a:tr h="610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Показатель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Muller Narrow ExtraBold" panose="00000900000000000000"/>
                        </a:rPr>
                        <a:t>Ед.изм</a:t>
                      </a: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Muller Narrow ExtraBold" panose="00000900000000000000"/>
                        </a:rPr>
                        <a:t>2015</a:t>
                      </a:r>
                      <a:endParaRPr lang="ru-RU" sz="1400" b="0" dirty="0"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2016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2017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2018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Muller Narrow ExtraBold" panose="00000900000000000000"/>
                        </a:rPr>
                        <a:t>2019</a:t>
                      </a:r>
                      <a:endParaRPr lang="ru-RU" sz="1400" b="0" dirty="0"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Muller Narrow ExtraBold" panose="00000900000000000000"/>
                        </a:rPr>
                        <a:t>2020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Muller Narrow ExtraBold" panose="00000900000000000000"/>
                        </a:rPr>
                        <a:t>(прогноз)</a:t>
                      </a:r>
                      <a:endParaRPr lang="ru-RU" sz="1200" b="0" dirty="0"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Туристский поток, всего: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тыс. чел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305,4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330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413,7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438,02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Muller Narrow ExtraBold" panose="00000900000000000000"/>
                        </a:rPr>
                        <a:t>458,6</a:t>
                      </a:r>
                      <a:endParaRPr lang="ru-RU" sz="1400" b="0" dirty="0">
                        <a:solidFill>
                          <a:schemeClr val="accent2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effectLst/>
                          <a:latin typeface="Muller Narrow ExtraBold" panose="00000900000000000000"/>
                        </a:rPr>
                        <a:t>324,0</a:t>
                      </a:r>
                      <a:endParaRPr lang="ru-RU" sz="1400" b="0" dirty="0">
                        <a:solidFill>
                          <a:schemeClr val="accent2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7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- в том числе иностранных туристов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тыс. чел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27,9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38,9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51,9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uller Narrow ExtraBold" panose="00000900000000000000"/>
                        </a:rPr>
                        <a:t>64,39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Muller Narrow ExtraBold" panose="00000900000000000000"/>
                        </a:rPr>
                        <a:t>77,0</a:t>
                      </a:r>
                      <a:endParaRPr lang="ru-RU" sz="1400" b="0" dirty="0">
                        <a:solidFill>
                          <a:schemeClr val="accent2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effectLst/>
                          <a:latin typeface="Muller Narrow ExtraBold" panose="00000900000000000000"/>
                        </a:rPr>
                        <a:t>10,0</a:t>
                      </a:r>
                      <a:endParaRPr lang="ru-RU" sz="1400" b="0" dirty="0">
                        <a:solidFill>
                          <a:schemeClr val="accent2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248787F-8DD0-A846-96C2-F03514425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19" y="4806956"/>
            <a:ext cx="630523" cy="6305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12401" y="4801197"/>
            <a:ext cx="3323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rgbClr val="000000"/>
                </a:solidFill>
                <a:latin typeface="Muller Narrow ExtraBold" panose="00000900000000000000"/>
                <a:cs typeface="Times New Roman" pitchFamily="18" charset="0"/>
              </a:rPr>
              <a:t>Туристический поток за </a:t>
            </a:r>
            <a:r>
              <a:rPr lang="ru-RU" dirty="0" smtClean="0">
                <a:solidFill>
                  <a:srgbClr val="000000"/>
                </a:solidFill>
                <a:latin typeface="Muller Narrow ExtraBold" panose="00000900000000000000"/>
                <a:cs typeface="Times New Roman" pitchFamily="18" charset="0"/>
              </a:rPr>
              <a:t>2020 </a:t>
            </a:r>
            <a:r>
              <a:rPr lang="ru-RU" dirty="0">
                <a:solidFill>
                  <a:srgbClr val="000000"/>
                </a:solidFill>
                <a:latin typeface="Muller Narrow ExtraBold" panose="00000900000000000000"/>
                <a:cs typeface="Times New Roman" pitchFamily="18" charset="0"/>
              </a:rPr>
              <a:t>год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12401" y="5173047"/>
            <a:ext cx="40883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rgbClr val="F05A2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458 </a:t>
            </a:r>
            <a:r>
              <a:rPr lang="ru-RU" sz="1400" dirty="0">
                <a:solidFill>
                  <a:srgbClr val="F05A2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тыс.</a:t>
            </a:r>
            <a:r>
              <a:rPr lang="ru-RU" sz="1400" dirty="0">
                <a:solidFill>
                  <a:srgbClr val="3A4D92"/>
                </a:solidFill>
                <a:latin typeface="Muller Narrow ExtraBold" panose="0000090000000000000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82C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человек из </a:t>
            </a:r>
            <a:r>
              <a:rPr lang="ru-RU" sz="1400" dirty="0">
                <a:solidFill>
                  <a:srgbClr val="0082C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них</a:t>
            </a:r>
            <a:r>
              <a:rPr lang="ru-RU" sz="1400" dirty="0">
                <a:solidFill>
                  <a:srgbClr val="3A4D92"/>
                </a:solidFill>
                <a:latin typeface="Muller Narrow ExtraBold" panose="0000090000000000000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F05A2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77 </a:t>
            </a:r>
            <a:r>
              <a:rPr lang="ru-RU" sz="1400" dirty="0">
                <a:solidFill>
                  <a:srgbClr val="F05A2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тыс.</a:t>
            </a:r>
            <a:r>
              <a:rPr lang="ru-RU" sz="1400" b="1" dirty="0">
                <a:solidFill>
                  <a:srgbClr val="F05A2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82C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иностранцев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12401" y="3650920"/>
            <a:ext cx="44864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Muller Narrow ExtraBold" panose="00000900000000000000"/>
                <a:cs typeface="Times New Roman" panose="02020603050405020304" pitchFamily="18" charset="0"/>
              </a:rPr>
              <a:t>Количество коллективных средств </a:t>
            </a:r>
            <a:r>
              <a:rPr lang="ru-RU" dirty="0" smtClean="0">
                <a:solidFill>
                  <a:srgbClr val="000000"/>
                </a:solidFill>
                <a:latin typeface="Muller Narrow ExtraBold" panose="00000900000000000000"/>
                <a:cs typeface="Times New Roman" panose="02020603050405020304" pitchFamily="18" charset="0"/>
              </a:rPr>
              <a:t>размещения </a:t>
            </a:r>
            <a:r>
              <a:rPr lang="ru-RU" sz="2400" dirty="0" smtClean="0">
                <a:solidFill>
                  <a:srgbClr val="F05A2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163</a:t>
            </a:r>
            <a:endParaRPr lang="ru-RU" sz="2400" dirty="0">
              <a:solidFill>
                <a:srgbClr val="F05A28"/>
              </a:solidFill>
              <a:latin typeface="Muller Narrow ExtraBold" panose="00000900000000000000"/>
              <a:cs typeface="Times New Roman" pitchFamily="18" charset="0"/>
            </a:endParaRPr>
          </a:p>
          <a:p>
            <a:pPr lvl="0"/>
            <a:endParaRPr lang="ru-RU" dirty="0">
              <a:solidFill>
                <a:srgbClr val="000000"/>
              </a:solidFill>
              <a:latin typeface="Muller Narrow ExtraBold" panose="0000090000000000000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2401" y="5757842"/>
            <a:ext cx="454804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Muller Narrow ExtraBold" panose="00000900000000000000"/>
                <a:cs typeface="Times New Roman" pitchFamily="18" charset="0"/>
              </a:rPr>
              <a:t>Количество региональных туроператоров </a:t>
            </a:r>
            <a:r>
              <a:rPr lang="ru-RU" sz="2400" dirty="0" smtClean="0">
                <a:solidFill>
                  <a:srgbClr val="F05A2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45</a:t>
            </a:r>
            <a:endParaRPr lang="ru-RU" sz="2400" dirty="0">
              <a:solidFill>
                <a:srgbClr val="F05A28"/>
              </a:solidFill>
              <a:latin typeface="Muller Narrow ExtraBold" panose="0000090000000000000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rgbClr val="000000"/>
              </a:solidFill>
              <a:latin typeface="Muller Narrow ExtraBold" panose="00000900000000000000"/>
              <a:cs typeface="Times New Roman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105DFD-979C-514F-BD89-A12645E29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39" y="3602389"/>
            <a:ext cx="687277" cy="68727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277540" y="4050151"/>
            <a:ext cx="943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dirty="0">
              <a:solidFill>
                <a:srgbClr val="F05A28"/>
              </a:solidFill>
              <a:latin typeface="Muller Narrow ExtraBold" panose="0000090000000000000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38614" y="4347117"/>
            <a:ext cx="43248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ru-RU" sz="1400" dirty="0">
                <a:solidFill>
                  <a:srgbClr val="0082C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число номеров в </a:t>
            </a:r>
            <a:r>
              <a:rPr lang="ru-RU" sz="1400" dirty="0" smtClean="0">
                <a:solidFill>
                  <a:srgbClr val="0082C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КСР </a:t>
            </a:r>
            <a:r>
              <a:rPr lang="ru-RU" sz="1400" b="1" dirty="0" smtClean="0">
                <a:solidFill>
                  <a:srgbClr val="F05A2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3973, </a:t>
            </a:r>
            <a:r>
              <a:rPr lang="ru-RU" sz="1400" dirty="0">
                <a:solidFill>
                  <a:srgbClr val="0082C8"/>
                </a:solidFill>
                <a:latin typeface="Muller Narrow ExtraBold" panose="00000900000000000000"/>
                <a:cs typeface="Times New Roman" pitchFamily="18" charset="0"/>
              </a:rPr>
              <a:t>число мест в </a:t>
            </a:r>
            <a:r>
              <a:rPr lang="ru-RU" sz="1400" dirty="0" smtClean="0">
                <a:solidFill>
                  <a:srgbClr val="0082C8"/>
                </a:solidFill>
                <a:latin typeface="Muller Narrow ExtraBold" panose="00000900000000000000"/>
                <a:cs typeface="Times New Roman" pitchFamily="18" charset="0"/>
              </a:rPr>
              <a:t>КСР </a:t>
            </a:r>
            <a:r>
              <a:rPr lang="ru-RU" sz="1400" b="1" dirty="0" smtClean="0">
                <a:solidFill>
                  <a:srgbClr val="F05A28"/>
                </a:solidFill>
                <a:latin typeface="Muller Narrow ExtraBold" panose="00000900000000000000"/>
                <a:cs typeface="Times New Roman" panose="02020603050405020304" pitchFamily="18" charset="0"/>
              </a:rPr>
              <a:t>8139</a:t>
            </a:r>
            <a:endParaRPr lang="ru-RU" sz="1400" dirty="0">
              <a:latin typeface="Muller Narrow Light" pitchFamily="50" charset="-52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A8D63815-86D0-3642-ADDC-0C00EE952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739" y="5651840"/>
            <a:ext cx="654003" cy="752333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8250049" y="1605506"/>
            <a:ext cx="35950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Muller Narrow ExtraBold" panose="00000900000000000000"/>
                <a:cs typeface="Times New Roman" pitchFamily="18" charset="0"/>
              </a:rPr>
              <a:t>РЕАЛИЗАЦИЯ УКАЗОВ ПРЕЗИДЕНТА РФ ОТ 07.05.2012</a:t>
            </a:r>
            <a:endParaRPr lang="ru-RU" sz="1600" dirty="0">
              <a:latin typeface="Muller Narrow ExtraBold" panose="00000900000000000000"/>
            </a:endParaRPr>
          </a:p>
        </p:txBody>
      </p:sp>
      <p:sp>
        <p:nvSpPr>
          <p:cNvPr id="31" name="Прямоугольник 102"/>
          <p:cNvSpPr>
            <a:spLocks noChangeArrowheads="1"/>
          </p:cNvSpPr>
          <p:nvPr/>
        </p:nvSpPr>
        <p:spPr bwMode="auto">
          <a:xfrm>
            <a:off x="7690353" y="2391413"/>
            <a:ext cx="45479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82C8"/>
                </a:solidFill>
                <a:latin typeface="Muller Narrow ExtraBold" panose="00000900000000000000"/>
                <a:ea typeface="Gulim" pitchFamily="34" charset="-127"/>
                <a:cs typeface="Times New Roman" pitchFamily="18" charset="0"/>
              </a:rPr>
              <a:t>прирост рабочих </a:t>
            </a:r>
            <a:r>
              <a:rPr lang="ru-RU" sz="1400" dirty="0">
                <a:solidFill>
                  <a:srgbClr val="0082C8"/>
                </a:solidFill>
                <a:latin typeface="Muller Narrow ExtraBold" panose="00000900000000000000"/>
                <a:ea typeface="Gulim" pitchFamily="34" charset="-127"/>
                <a:cs typeface="Times New Roman" pitchFamily="18" charset="0"/>
              </a:rPr>
              <a:t>мест на малых и средних предприятиях </a:t>
            </a:r>
            <a:r>
              <a:rPr lang="ru-RU" sz="1400" dirty="0" smtClean="0">
                <a:solidFill>
                  <a:srgbClr val="0082C8"/>
                </a:solidFill>
                <a:latin typeface="Muller Narrow ExtraBold" panose="00000900000000000000"/>
                <a:ea typeface="Gulim" pitchFamily="34" charset="-127"/>
                <a:cs typeface="Times New Roman" pitchFamily="18" charset="0"/>
              </a:rPr>
              <a:t>в сфере туриндустрии (накопленным </a:t>
            </a:r>
            <a:r>
              <a:rPr lang="ru-RU" sz="1400" dirty="0">
                <a:solidFill>
                  <a:srgbClr val="0082C8"/>
                </a:solidFill>
                <a:latin typeface="Muller Narrow ExtraBold" panose="00000900000000000000"/>
                <a:ea typeface="Gulim" pitchFamily="34" charset="-127"/>
                <a:cs typeface="Times New Roman" pitchFamily="18" charset="0"/>
              </a:rPr>
              <a:t>итогом</a:t>
            </a:r>
            <a:r>
              <a:rPr lang="ru-RU" sz="1400" dirty="0" smtClean="0">
                <a:solidFill>
                  <a:srgbClr val="0082C8"/>
                </a:solidFill>
                <a:latin typeface="Muller Narrow ExtraBold" panose="00000900000000000000"/>
                <a:ea typeface="Gulim" pitchFamily="34" charset="-127"/>
                <a:cs typeface="Times New Roman" pitchFamily="18" charset="0"/>
              </a:rPr>
              <a:t>), по итогам получения государственной поддержки, как результат предоставления субсидии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98C0ED48-6716-234E-B89B-FB5290D42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9420" y="1534911"/>
            <a:ext cx="615971" cy="725966"/>
          </a:xfrm>
          <a:prstGeom prst="rect">
            <a:avLst/>
          </a:prstGeom>
        </p:spPr>
      </p:pic>
      <p:sp>
        <p:nvSpPr>
          <p:cNvPr id="33" name="Стрелка вниз 32"/>
          <p:cNvSpPr/>
          <p:nvPr/>
        </p:nvSpPr>
        <p:spPr>
          <a:xfrm>
            <a:off x="9398000" y="3398898"/>
            <a:ext cx="434109" cy="452743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556105" y="3946027"/>
            <a:ext cx="1071080" cy="5232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получили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684874" y="4476997"/>
            <a:ext cx="1031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Muller Narrow ExtraBold" panose="00000900000000000000"/>
              </a:rPr>
              <a:t>95</a:t>
            </a:r>
          </a:p>
          <a:p>
            <a:pPr algn="ctr"/>
            <a:r>
              <a:rPr lang="ru-RU" sz="1400" dirty="0" smtClean="0">
                <a:latin typeface="Muller Narrow ExtraBold" panose="00000900000000000000"/>
              </a:rPr>
              <a:t>заявителей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0484454" y="3916279"/>
            <a:ext cx="1054867" cy="5232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общую сумму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190308" y="4439499"/>
            <a:ext cx="15922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Muller Narrow ExtraBold" panose="00000900000000000000"/>
              </a:rPr>
              <a:t>48 млн. руб.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51E9584A-2449-4742-9CD8-B05CD5841A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9883" y="4548302"/>
            <a:ext cx="410582" cy="4105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D7210061-F2C7-A740-8AB8-801686A2EA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2171" y="4396751"/>
            <a:ext cx="416273" cy="37167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9064BDA8-847B-C34D-A448-DE50C3C084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9842" y="5397279"/>
            <a:ext cx="443606" cy="47529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8417655" y="5157872"/>
            <a:ext cx="2394798" cy="11695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2011 по 2016 года создано 122 рабочих места,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2017 по 2020 создано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 мест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3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Скругленный прямоугольник 102">
            <a:extLst/>
          </p:cNvPr>
          <p:cNvSpPr/>
          <p:nvPr/>
        </p:nvSpPr>
        <p:spPr>
          <a:xfrm>
            <a:off x="459330" y="568998"/>
            <a:ext cx="6240142" cy="119588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algn="ctr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 smtClean="0">
                <a:solidFill>
                  <a:schemeClr val="tx1"/>
                </a:solidFill>
                <a:latin typeface="Muller Narrow Light" pitchFamily="50" charset="-52"/>
              </a:rPr>
              <a:t>Положение о совете по туризму мурманской области утверждено </a:t>
            </a:r>
            <a:r>
              <a:rPr lang="ru-RU" sz="1600" b="1" cap="all" dirty="0" smtClean="0">
                <a:solidFill>
                  <a:srgbClr val="0082C8"/>
                </a:solidFill>
                <a:latin typeface="Muller Narrow Light" pitchFamily="50" charset="-52"/>
              </a:rPr>
              <a:t>постановлением правительства мурманской области от 15.12.2010 </a:t>
            </a:r>
          </a:p>
          <a:p>
            <a:pPr indent="-228600" algn="ctr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solidFill>
                  <a:srgbClr val="0082C8"/>
                </a:solidFill>
                <a:latin typeface="Muller Narrow Light" pitchFamily="50" charset="-52"/>
              </a:rPr>
              <a:t>№ 569-ПП </a:t>
            </a:r>
            <a:r>
              <a:rPr lang="ru-RU" sz="1600" b="1" dirty="0" smtClean="0">
                <a:solidFill>
                  <a:srgbClr val="0082C8"/>
                </a:solidFill>
                <a:latin typeface="Muller Narrow Light" pitchFamily="50" charset="-52"/>
              </a:rPr>
              <a:t>(ред. от 08.12.2016 № 613-ПП)</a:t>
            </a:r>
            <a:endParaRPr lang="ru-RU" sz="1600" b="1" dirty="0">
              <a:solidFill>
                <a:srgbClr val="0082C8"/>
              </a:solidFill>
              <a:latin typeface="Muller Narrow Light" pitchFamily="50" charset="-52"/>
            </a:endParaRPr>
          </a:p>
        </p:txBody>
      </p:sp>
      <p:sp>
        <p:nvSpPr>
          <p:cNvPr id="38" name="Скругленный прямоугольник 37">
            <a:extLst/>
          </p:cNvPr>
          <p:cNvSpPr/>
          <p:nvPr/>
        </p:nvSpPr>
        <p:spPr>
          <a:xfrm rot="5400000">
            <a:off x="9445617" y="-1346671"/>
            <a:ext cx="611784" cy="4381554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Содержимое 2"/>
          <p:cNvSpPr txBox="1">
            <a:spLocks/>
          </p:cNvSpPr>
          <p:nvPr/>
        </p:nvSpPr>
        <p:spPr bwMode="auto">
          <a:xfrm>
            <a:off x="7560733" y="475494"/>
            <a:ext cx="4347875" cy="75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7575"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Muller Narrow ExtraBold" pitchFamily="50" charset="-52"/>
              </a:rPr>
              <a:t>Обновлен состав Совета</a:t>
            </a:r>
            <a:endParaRPr lang="ru-RU" sz="24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52" name="Скругленный прямоугольник 51">
            <a:extLst/>
          </p:cNvPr>
          <p:cNvSpPr/>
          <p:nvPr/>
        </p:nvSpPr>
        <p:spPr>
          <a:xfrm>
            <a:off x="876365" y="3424334"/>
            <a:ext cx="4896195" cy="657167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Muller Narrow ExtraBold" panose="00000900000000000000"/>
              </a:rPr>
              <a:t>содействие формированию на территории Мурманской области конкурентоспособной туристско-рекреационной отрасли</a:t>
            </a:r>
            <a:endParaRPr lang="ru-RU" sz="1100" dirty="0">
              <a:solidFill>
                <a:schemeClr val="tx1"/>
              </a:solidFill>
              <a:latin typeface="Muller Narrow ExtraBold" panose="00000900000000000000"/>
            </a:endParaRPr>
          </a:p>
        </p:txBody>
      </p:sp>
      <p:sp>
        <p:nvSpPr>
          <p:cNvPr id="34" name="Скругленный прямоугольник 33">
            <a:extLst/>
          </p:cNvPr>
          <p:cNvSpPr/>
          <p:nvPr/>
        </p:nvSpPr>
        <p:spPr>
          <a:xfrm>
            <a:off x="6704098" y="3479096"/>
            <a:ext cx="5238189" cy="73874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Muller Narrow ExtraBold" panose="00000900000000000000"/>
              </a:rPr>
              <a:t>содействие развитию межрегиональных и международных связей в целях продвижения туристского продукта Мурманской области</a:t>
            </a:r>
            <a:endParaRPr lang="ru-RU" sz="1100" dirty="0">
              <a:solidFill>
                <a:schemeClr val="tx1"/>
              </a:solidFill>
              <a:latin typeface="Muller Narrow ExtraBold" panose="00000900000000000000"/>
            </a:endParaRPr>
          </a:p>
        </p:txBody>
      </p:sp>
      <p:sp>
        <p:nvSpPr>
          <p:cNvPr id="35" name="Скругленный прямоугольник 34">
            <a:extLst/>
          </p:cNvPr>
          <p:cNvSpPr/>
          <p:nvPr/>
        </p:nvSpPr>
        <p:spPr>
          <a:xfrm>
            <a:off x="876364" y="4182301"/>
            <a:ext cx="4896196" cy="895018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Muller Narrow ExtraBold" panose="00000900000000000000"/>
              </a:rPr>
              <a:t>обеспечение взаимодействия общественных объединений, предпринимателей, субъектов туристской индустрии, государственных органов и органов местного самоуправления</a:t>
            </a:r>
            <a:endParaRPr lang="ru-RU" sz="1100" cap="all" dirty="0">
              <a:solidFill>
                <a:schemeClr val="tx1"/>
              </a:solidFill>
              <a:latin typeface="Muller Narrow ExtraBold" panose="00000900000000000000"/>
            </a:endParaRPr>
          </a:p>
        </p:txBody>
      </p:sp>
      <p:sp>
        <p:nvSpPr>
          <p:cNvPr id="36" name="Скругленный прямоугольник 35">
            <a:extLst/>
          </p:cNvPr>
          <p:cNvSpPr/>
          <p:nvPr/>
        </p:nvSpPr>
        <p:spPr>
          <a:xfrm>
            <a:off x="6698298" y="5631974"/>
            <a:ext cx="5238191" cy="132079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Muller Narrow ExtraBold" panose="00000900000000000000"/>
              </a:rPr>
              <a:t>повышение эффективности использования туристских ресурсов, в том числе содействие привлечению инвестиций, развитию транспортной, гостиничной и иной туристской инфраструктуры, совершенствование системы информационного и организационного обеспечения туристской индустрии</a:t>
            </a:r>
            <a:endParaRPr lang="ru-RU" sz="1100" cap="all" dirty="0">
              <a:solidFill>
                <a:schemeClr val="tx1"/>
              </a:solidFill>
              <a:latin typeface="Muller Narrow ExtraBold" panose="00000900000000000000"/>
            </a:endParaRPr>
          </a:p>
        </p:txBody>
      </p:sp>
      <p:sp>
        <p:nvSpPr>
          <p:cNvPr id="39" name="Скругленный прямоугольник 38">
            <a:extLst/>
          </p:cNvPr>
          <p:cNvSpPr/>
          <p:nvPr/>
        </p:nvSpPr>
        <p:spPr>
          <a:xfrm>
            <a:off x="864106" y="5178119"/>
            <a:ext cx="4908454" cy="93820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Muller Narrow ExtraBold" panose="00000900000000000000"/>
              </a:rPr>
              <a:t>содействие проведению научных, социологических, статистических исследований в сфере туризма, выработка рекомендаций по развитию туризма в Мурманской области</a:t>
            </a:r>
            <a:endParaRPr lang="ru-RU" sz="1100" cap="all" dirty="0">
              <a:solidFill>
                <a:schemeClr val="tx1"/>
              </a:solidFill>
              <a:latin typeface="Muller Narrow ExtraBold" panose="0000090000000000000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2869" y="2922317"/>
            <a:ext cx="11618729" cy="362451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11072" tIns="55536" rIns="111072" bIns="55536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/>
                <a:cs typeface="Times New Roman" pitchFamily="18" charset="0"/>
              </a:rPr>
              <a:t>В состав Совета войдут </a:t>
            </a:r>
            <a:r>
              <a:rPr lang="ru-RU" sz="1400" dirty="0">
                <a:solidFill>
                  <a:schemeClr val="bg1"/>
                </a:solidFill>
                <a:latin typeface="Muller Narrow ExtraBold" panose="00000900000000000000"/>
              </a:rPr>
              <a:t>представители органов государственной </a:t>
            </a: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/>
              </a:rPr>
              <a:t>власти, местного самоуправления и субъекты </a:t>
            </a:r>
            <a:r>
              <a:rPr lang="ru-RU" sz="1400" dirty="0">
                <a:solidFill>
                  <a:schemeClr val="bg1"/>
                </a:solidFill>
                <a:latin typeface="Muller Narrow ExtraBold" panose="00000900000000000000"/>
              </a:rPr>
              <a:t>туристской </a:t>
            </a: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/>
              </a:rPr>
              <a:t>индустрии</a:t>
            </a:r>
            <a:endParaRPr lang="ru-RU" sz="1400" dirty="0">
              <a:solidFill>
                <a:schemeClr val="bg1"/>
              </a:solidFill>
              <a:latin typeface="Muller Narrow ExtraBold" panose="0000090000000000000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820" y="3668515"/>
            <a:ext cx="355600" cy="35560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820" y="4720318"/>
            <a:ext cx="355600" cy="35560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820" y="6116325"/>
            <a:ext cx="355600" cy="330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67345"/>
            <a:ext cx="8454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Muller Narrow Light" pitchFamily="2" charset="0"/>
              </a:rPr>
              <a:t>РАБОТА СОВЕТА ПО ТУРИЗМУ МУРМАНСКОЙ ОБЛАСТИ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45" name="Скругленный прямоугольник 44">
            <a:extLst/>
          </p:cNvPr>
          <p:cNvSpPr/>
          <p:nvPr/>
        </p:nvSpPr>
        <p:spPr>
          <a:xfrm rot="5400000">
            <a:off x="9879055" y="-188183"/>
            <a:ext cx="638288" cy="3488175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0" name="Скругленный прямоугольник 49">
            <a:extLst/>
          </p:cNvPr>
          <p:cNvSpPr/>
          <p:nvPr/>
        </p:nvSpPr>
        <p:spPr>
          <a:xfrm rot="5400000">
            <a:off x="3157259" y="-413293"/>
            <a:ext cx="844283" cy="54404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Muller Narrow Light" pitchFamily="50" charset="-52"/>
            </a:endParaRPr>
          </a:p>
        </p:txBody>
      </p:sp>
      <p:sp>
        <p:nvSpPr>
          <p:cNvPr id="59" name="Содержимое 2"/>
          <p:cNvSpPr txBox="1">
            <a:spLocks/>
          </p:cNvSpPr>
          <p:nvPr/>
        </p:nvSpPr>
        <p:spPr bwMode="auto">
          <a:xfrm>
            <a:off x="864105" y="1935657"/>
            <a:ext cx="5401371" cy="75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7575">
              <a:buFont typeface="Arial" charset="0"/>
              <a:buNone/>
            </a:pPr>
            <a:r>
              <a:rPr lang="ru-RU" sz="1600" dirty="0" smtClean="0">
                <a:solidFill>
                  <a:srgbClr val="000000"/>
                </a:solidFill>
                <a:latin typeface="Muller Narrow Light" pitchFamily="50" charset="-52"/>
              </a:rPr>
              <a:t>Актуализированная информация о работе Совета по туризму Мурманской области размещена на сайте</a:t>
            </a:r>
          </a:p>
          <a:p>
            <a:pPr algn="ctr" defTabSz="917575">
              <a:buFont typeface="Arial" charset="0"/>
              <a:buNone/>
            </a:pPr>
            <a:r>
              <a:rPr lang="en-US" sz="1600" dirty="0">
                <a:solidFill>
                  <a:srgbClr val="0070C0"/>
                </a:solidFill>
                <a:latin typeface="Muller Narrow Light" pitchFamily="50" charset="-52"/>
              </a:rPr>
              <a:t>https://tourism.gov-murman.ru</a:t>
            </a:r>
            <a:endParaRPr lang="ru-RU" sz="1600" dirty="0">
              <a:solidFill>
                <a:srgbClr val="0070C0"/>
              </a:solidFill>
              <a:latin typeface="Muller Narrow ExtraBold" pitchFamily="50" charset="-52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DA082C74-5977-CF44-9629-E456B1E1D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199" y="626130"/>
            <a:ext cx="535701" cy="61223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9AF85E0-C096-A749-9ED0-46ACF6BE5D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9255" y="1310731"/>
            <a:ext cx="490345" cy="49034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B11A9B1F-03B3-0242-AFBC-E8D13C80A0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8490" y="2118085"/>
            <a:ext cx="355600" cy="355600"/>
          </a:xfrm>
          <a:prstGeom prst="rect">
            <a:avLst/>
          </a:prstGeom>
        </p:spPr>
      </p:pic>
      <p:sp>
        <p:nvSpPr>
          <p:cNvPr id="4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28" name="Скругленный прямоугольник 27">
            <a:extLst/>
          </p:cNvPr>
          <p:cNvSpPr/>
          <p:nvPr/>
        </p:nvSpPr>
        <p:spPr>
          <a:xfrm>
            <a:off x="6704095" y="4468800"/>
            <a:ext cx="5238190" cy="93820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Muller Narrow ExtraBold" panose="00000900000000000000"/>
              </a:rPr>
              <a:t>выработка новых механизмов поддержки субъектов туристской индустрии, в том числе за счет проведения анализа тенденций и условий развития индустрии туризма в других регионах</a:t>
            </a:r>
            <a:endParaRPr lang="ru-RU" sz="1000" cap="all" dirty="0">
              <a:solidFill>
                <a:schemeClr val="tx1"/>
              </a:solidFill>
              <a:latin typeface="Muller Narrow ExtraBold" panose="00000900000000000000"/>
            </a:endParaRPr>
          </a:p>
        </p:txBody>
      </p:sp>
      <p:sp>
        <p:nvSpPr>
          <p:cNvPr id="29" name="Скругленный прямоугольник 28">
            <a:extLst/>
          </p:cNvPr>
          <p:cNvSpPr/>
          <p:nvPr/>
        </p:nvSpPr>
        <p:spPr>
          <a:xfrm>
            <a:off x="819835" y="6217125"/>
            <a:ext cx="4933985" cy="93820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Muller Narrow ExtraBold" panose="00000900000000000000"/>
              </a:rPr>
              <a:t>выработка новых механизмов поддержки субъектов туристской индустрии, в том числе за счет проведения анализа тенденций и условий развития индустрии туризма в других регионах</a:t>
            </a:r>
            <a:endParaRPr lang="ru-RU" sz="1000" cap="all" dirty="0">
              <a:solidFill>
                <a:schemeClr val="tx1"/>
              </a:solidFill>
              <a:latin typeface="Muller Narrow ExtraBold" panose="0000090000000000000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64" y="3555734"/>
            <a:ext cx="355600" cy="3556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94" y="4399912"/>
            <a:ext cx="355600" cy="3556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29" y="5436766"/>
            <a:ext cx="355600" cy="3556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94" y="6473620"/>
            <a:ext cx="355600" cy="330200"/>
          </a:xfrm>
          <a:prstGeom prst="rect">
            <a:avLst/>
          </a:prstGeom>
        </p:spPr>
      </p:pic>
      <p:sp>
        <p:nvSpPr>
          <p:cNvPr id="46" name="Содержимое 2"/>
          <p:cNvSpPr txBox="1">
            <a:spLocks/>
          </p:cNvSpPr>
          <p:nvPr/>
        </p:nvSpPr>
        <p:spPr bwMode="auto">
          <a:xfrm>
            <a:off x="8420433" y="1239355"/>
            <a:ext cx="3488175" cy="58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7575"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  <a:latin typeface="Muller Narrow ExtraBold" pitchFamily="50" charset="-52"/>
              </a:rPr>
              <a:t>Резерв кандидатов в члены закрыт. </a:t>
            </a:r>
          </a:p>
        </p:txBody>
      </p:sp>
    </p:spTree>
    <p:extLst>
      <p:ext uri="{BB962C8B-B14F-4D97-AF65-F5344CB8AC3E}">
        <p14:creationId xmlns:p14="http://schemas.microsoft.com/office/powerpoint/2010/main" val="5518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0" y="603505"/>
            <a:ext cx="12236928" cy="608376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100" name="Скругленный прямоугольник 99">
            <a:extLst/>
          </p:cNvPr>
          <p:cNvSpPr/>
          <p:nvPr/>
        </p:nvSpPr>
        <p:spPr>
          <a:xfrm rot="5400000">
            <a:off x="9108288" y="-1484485"/>
            <a:ext cx="524573" cy="4859896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7575">
              <a:buFont typeface="Arial" charset="0"/>
              <a:buNone/>
            </a:pPr>
            <a:endParaRPr lang="ru-RU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54" name="Скругленный прямоугольник 53">
            <a:extLst/>
          </p:cNvPr>
          <p:cNvSpPr/>
          <p:nvPr/>
        </p:nvSpPr>
        <p:spPr>
          <a:xfrm>
            <a:off x="1239593" y="1398193"/>
            <a:ext cx="4747523" cy="909611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смотровых площадок с придорожной инфраструктурой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причальной инфраструктуры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Скругленный прямоугольник 67">
            <a:extLst/>
          </p:cNvPr>
          <p:cNvSpPr/>
          <p:nvPr/>
        </p:nvSpPr>
        <p:spPr>
          <a:xfrm>
            <a:off x="1239565" y="5482205"/>
            <a:ext cx="4747524" cy="710365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турсообществом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созданию качественных туристических продуктов и улучшению сервиса, предоставляемых услуг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 bwMode="auto">
          <a:xfrm>
            <a:off x="7120068" y="704349"/>
            <a:ext cx="4501011" cy="45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7575"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Muller Narrow ExtraBold" pitchFamily="50" charset="-52"/>
              </a:rPr>
              <a:t>В ТЕЧЕНИИ 2021 ГОДА</a:t>
            </a:r>
            <a:endParaRPr lang="ru-RU" sz="24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>
            <a:off x="1239565" y="2686319"/>
            <a:ext cx="4747551" cy="1226967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плана управления национального парка «Хибины» для включения в проект «Сохранение биологического разнообразия и развитие экологического туризма» национального проекта «Экология»</a:t>
            </a:r>
          </a:p>
        </p:txBody>
      </p:sp>
      <p:sp>
        <p:nvSpPr>
          <p:cNvPr id="38" name="Скругленный прямоугольник 37">
            <a:extLst/>
          </p:cNvPr>
          <p:cNvSpPr/>
          <p:nvPr/>
        </p:nvSpPr>
        <p:spPr>
          <a:xfrm>
            <a:off x="6940628" y="1685151"/>
            <a:ext cx="4859896" cy="909611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заявки на присвоение акватории оз.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Сейдозера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и прилегающей территории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Ловозерских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тундр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статуса объекта Всемирного наследия ЮНЕСКО</a:t>
            </a:r>
          </a:p>
        </p:txBody>
      </p:sp>
      <p:sp>
        <p:nvSpPr>
          <p:cNvPr id="41" name="Прямоугольник 36"/>
          <p:cNvSpPr>
            <a:spLocks noChangeArrowheads="1"/>
          </p:cNvSpPr>
          <p:nvPr/>
        </p:nvSpPr>
        <p:spPr bwMode="auto">
          <a:xfrm>
            <a:off x="-37414" y="75620"/>
            <a:ext cx="121079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Muller Narrow Light" pitchFamily="2" charset="0"/>
              </a:rPr>
              <a:t>О КЛЮЧЕВЫХ НАПРАВЛЕНИЯХ КОМИТЕТА ПО ТУРИЗМУ МУРМАНСКОЙ ОБЛАСТИ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55" name="Скругленный прямоугольник 54">
            <a:extLst/>
          </p:cNvPr>
          <p:cNvSpPr/>
          <p:nvPr/>
        </p:nvSpPr>
        <p:spPr>
          <a:xfrm>
            <a:off x="1239593" y="4291801"/>
            <a:ext cx="4747551" cy="817958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национального проекта «Туризм и индустрия гостеприимства»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Скругленный прямоугольник 59">
            <a:extLst/>
          </p:cNvPr>
          <p:cNvSpPr/>
          <p:nvPr/>
        </p:nvSpPr>
        <p:spPr>
          <a:xfrm>
            <a:off x="6940625" y="4717645"/>
            <a:ext cx="4859896" cy="1474925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 питания, расположенное по адресу: Мурманская обл., МО г. Кировск с подведомственной территорией, городской склон горы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Айкуайвенчорр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 Этап 1. Сети водоснабжения и водоотведения </a:t>
            </a:r>
          </a:p>
        </p:txBody>
      </p:sp>
      <p:sp>
        <p:nvSpPr>
          <p:cNvPr id="61" name="Скругленный прямоугольник 60">
            <a:extLst/>
          </p:cNvPr>
          <p:cNvSpPr/>
          <p:nvPr/>
        </p:nvSpPr>
        <p:spPr>
          <a:xfrm>
            <a:off x="6940628" y="3038935"/>
            <a:ext cx="4859895" cy="105692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проектно-сметной документации по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проектам, планируемым к включению в национальный проект «Туризм и индустрия гостеприимства» с 2022 года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0821C57E-47AD-4C41-8296-1F758DCA2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467" y="3308804"/>
            <a:ext cx="508798" cy="51718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ACFCE7BD-D910-2345-9B23-7FDBC476B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87" y="4435241"/>
            <a:ext cx="531077" cy="53107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EFDE95CD-166D-A24C-A441-561B8974E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488" y="5538660"/>
            <a:ext cx="478876" cy="495979"/>
          </a:xfrm>
          <a:prstGeom prst="rect">
            <a:avLst/>
          </a:prstGeom>
        </p:spPr>
      </p:pic>
      <p:sp>
        <p:nvSpPr>
          <p:cNvPr id="3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t>7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AD904859-4AAD-5049-BBA9-08B37F70F4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1738" y="5185271"/>
            <a:ext cx="484527" cy="47449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A0AB0212-CC35-6243-946D-EE23F20B3F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9830" y="1843853"/>
            <a:ext cx="486435" cy="48643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3A7F9DD1-84EE-0E4B-BB05-50A512F4F3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488" y="2969259"/>
            <a:ext cx="478876" cy="48849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AE6C0389-9AD6-D84B-A552-171CDD7FBC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487" y="1577823"/>
            <a:ext cx="588599" cy="42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-1284" y="691933"/>
            <a:ext cx="12236928" cy="616375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-1284" y="85932"/>
            <a:ext cx="121471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uller Narrow Light" pitchFamily="2" charset="0"/>
              </a:rPr>
              <a:t>О ЦЕЛЕВЫХ ПОКАЗАТЕЛЕЙ ГОСУДАРСТВЕННОЙ ПРОГРАММЫ В 2020 ГОДУ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0359" y="6820334"/>
            <a:ext cx="2753916" cy="383297"/>
          </a:xfrm>
        </p:spPr>
        <p:txBody>
          <a:bodyPr/>
          <a:lstStyle/>
          <a:p>
            <a:fld id="{8AEA689C-0428-2041-A422-96CC7CA87939}" type="slidenum">
              <a:rPr lang="ru-RU" smtClean="0"/>
              <a:t>8</a:t>
            </a:fld>
            <a:endParaRPr lang="ru-RU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1019263" y="1540343"/>
            <a:ext cx="10601767" cy="5236596"/>
            <a:chOff x="3006290" y="2311372"/>
            <a:chExt cx="7457474" cy="6062111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3006290" y="2311372"/>
              <a:ext cx="7457474" cy="6062111"/>
            </a:xfrm>
            <a:prstGeom prst="roundRect">
              <a:avLst>
                <a:gd name="adj" fmla="val 2528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04431" y="3171665"/>
              <a:ext cx="1172329" cy="356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accent3"/>
                  </a:solidFill>
                  <a:latin typeface="Muller Narrow ExtraBold" pitchFamily="50" charset="-52"/>
                </a:rPr>
                <a:t>7</a:t>
              </a:r>
              <a:endParaRPr lang="ru-RU" sz="1400" dirty="0">
                <a:solidFill>
                  <a:schemeClr val="accent3"/>
                </a:solidFill>
                <a:latin typeface="Muller Narrow ExtraBold" pitchFamily="50" charset="-52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428102" y="3591604"/>
              <a:ext cx="3260945" cy="534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accent6"/>
                  </a:solidFill>
                  <a:latin typeface="Muller Narrow Light" pitchFamily="50" charset="-52"/>
                </a:rPr>
                <a:t>Организация экспозиций Мурманской области на региональных, межрегиональных и международных выставках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430571" y="3159611"/>
              <a:ext cx="3258474" cy="320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accent5"/>
                  </a:solidFill>
                  <a:latin typeface="Muller Narrow Light" pitchFamily="50" charset="-52"/>
                </a:rPr>
                <a:t>Установка знаков туристской </a:t>
              </a:r>
              <a:r>
                <a:rPr lang="ru-RU" sz="1200" b="1" dirty="0" smtClean="0">
                  <a:solidFill>
                    <a:schemeClr val="accent5"/>
                  </a:solidFill>
                  <a:latin typeface="Muller Narrow Light" pitchFamily="50" charset="-52"/>
                </a:rPr>
                <a:t>навигации</a:t>
              </a:r>
              <a:endParaRPr lang="ru-RU" sz="1200" b="1" dirty="0">
                <a:solidFill>
                  <a:schemeClr val="accent5"/>
                </a:solidFill>
                <a:latin typeface="Muller Narrow Light" pitchFamily="50" charset="-52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530935" y="3737195"/>
              <a:ext cx="1319322" cy="356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accent3"/>
                  </a:solidFill>
                  <a:latin typeface="Muller Narrow ExtraBold" pitchFamily="50" charset="-52"/>
                </a:rPr>
                <a:t>2</a:t>
              </a:r>
              <a:endParaRPr lang="ru-RU" sz="1400" dirty="0">
                <a:solidFill>
                  <a:schemeClr val="accent3"/>
                </a:solidFill>
                <a:latin typeface="Muller Narrow ExtraBold" pitchFamily="50" charset="-52"/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3757800" y="2532994"/>
              <a:ext cx="1276012" cy="463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chemeClr val="accent3"/>
                  </a:solidFill>
                  <a:latin typeface="Muller Narrow ExtraBold" pitchFamily="50" charset="-52"/>
                </a:rPr>
                <a:t>Наименование</a:t>
              </a:r>
              <a:endParaRPr lang="ru-RU" sz="2000" b="1" dirty="0">
                <a:solidFill>
                  <a:schemeClr val="accent3"/>
                </a:solidFill>
                <a:latin typeface="Muller Narrow ExtraBold" pitchFamily="50" charset="-52"/>
              </a:endParaRPr>
            </a:p>
          </p:txBody>
        </p: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3206306" y="3578772"/>
              <a:ext cx="7128679" cy="1"/>
            </a:xfrm>
            <a:prstGeom prst="line">
              <a:avLst/>
            </a:prstGeom>
            <a:ln w="1905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3206306" y="4323344"/>
              <a:ext cx="7148329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Прямоугольник 101"/>
          <p:cNvSpPr/>
          <p:nvPr/>
        </p:nvSpPr>
        <p:spPr>
          <a:xfrm>
            <a:off x="3568399" y="4917387"/>
            <a:ext cx="6719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903,9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7479816" y="4065583"/>
            <a:ext cx="675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1 63,8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7612994" y="4901729"/>
            <a:ext cx="444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6,5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6567904" y="811363"/>
            <a:ext cx="4670471" cy="621062"/>
            <a:chOff x="2603046" y="7055634"/>
            <a:chExt cx="4226637" cy="621062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2603046" y="7093886"/>
              <a:ext cx="736388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2014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197102" y="7297336"/>
              <a:ext cx="736389" cy="369332"/>
            </a:xfrm>
            <a:prstGeom prst="rect">
              <a:avLst/>
            </a:prstGeom>
            <a:solidFill>
              <a:srgbClr val="0082C8"/>
            </a:solidFill>
            <a:ln>
              <a:solidFill>
                <a:srgbClr val="0082C8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2015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3793975" y="7082594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2016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4380445" y="7297337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2017</a:t>
              </a: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4957072" y="7055634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2018</a:t>
              </a: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5536364" y="7307364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2019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093294" y="7079219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Muller Narrow ExtraBold" pitchFamily="50" charset="-52"/>
                </a:rPr>
                <a:t>2020</a:t>
              </a:r>
            </a:p>
          </p:txBody>
        </p:sp>
      </p:grpSp>
      <p:sp>
        <p:nvSpPr>
          <p:cNvPr id="78" name="TextBox 111"/>
          <p:cNvSpPr txBox="1"/>
          <p:nvPr/>
        </p:nvSpPr>
        <p:spPr>
          <a:xfrm>
            <a:off x="1019262" y="863038"/>
            <a:ext cx="3148227" cy="400110"/>
          </a:xfrm>
          <a:prstGeom prst="rect">
            <a:avLst/>
          </a:prstGeom>
          <a:noFill/>
          <a:ln>
            <a:solidFill>
              <a:srgbClr val="0082C8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0082C8"/>
                </a:solidFill>
                <a:latin typeface="Muller Narrow ExtraBold" pitchFamily="50" charset="-52"/>
              </a:rPr>
              <a:t>СРОКИ РЕАЛИЗАЦИИ:</a:t>
            </a:r>
            <a:endParaRPr lang="ru-RU" sz="2000" dirty="0">
              <a:solidFill>
                <a:srgbClr val="0082C8"/>
              </a:solidFill>
              <a:latin typeface="Muller Narrow ExtraBold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28C6E572-4E0A-644C-A687-9F0E635A8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279" y="1076825"/>
            <a:ext cx="355600" cy="355600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7606063" y="1642944"/>
            <a:ext cx="140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chemeClr val="accent3"/>
              </a:solidFill>
              <a:latin typeface="Muller Narrow Light" pitchFamily="50" charset="-52"/>
            </a:endParaRPr>
          </a:p>
          <a:p>
            <a:pPr algn="ctr"/>
            <a:r>
              <a:rPr lang="ru-RU" sz="1600" dirty="0" smtClean="0">
                <a:solidFill>
                  <a:schemeClr val="accent6"/>
                </a:solidFill>
                <a:latin typeface="Muller Narrow ExtraBold" pitchFamily="50" charset="-52"/>
              </a:rPr>
              <a:t>План 2021</a:t>
            </a:r>
            <a:endParaRPr lang="ru-RU" sz="1600" dirty="0">
              <a:solidFill>
                <a:schemeClr val="accent6"/>
              </a:solidFill>
              <a:latin typeface="Muller Narrow ExtraBold" pitchFamily="50" charset="-5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910004" y="1605066"/>
            <a:ext cx="140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rgbClr val="F05A28"/>
              </a:solidFill>
              <a:latin typeface="Muller Narrow Light" pitchFamily="50" charset="-52"/>
            </a:endParaRPr>
          </a:p>
          <a:p>
            <a:pPr algn="ctr"/>
            <a:r>
              <a:rPr lang="ru-RU" sz="1600" dirty="0" smtClean="0">
                <a:solidFill>
                  <a:srgbClr val="F05A28"/>
                </a:solidFill>
                <a:latin typeface="Muller Narrow ExtraBold" pitchFamily="50" charset="-52"/>
              </a:rPr>
              <a:t>Факт 2021</a:t>
            </a:r>
            <a:endParaRPr lang="ru-RU" sz="1600" dirty="0">
              <a:solidFill>
                <a:srgbClr val="F05A28"/>
              </a:solidFill>
              <a:latin typeface="Muller Narrow ExtraBold" pitchFamily="50" charset="-5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798395" y="2286692"/>
            <a:ext cx="158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3"/>
                </a:solidFill>
                <a:latin typeface="Muller Narrow ExtraBold" pitchFamily="50" charset="-52"/>
              </a:rPr>
              <a:t>0</a:t>
            </a:r>
          </a:p>
        </p:txBody>
      </p:sp>
      <p:cxnSp>
        <p:nvCxnSpPr>
          <p:cNvPr id="113" name="Прямая соединительная линия 112"/>
          <p:cNvCxnSpPr/>
          <p:nvPr/>
        </p:nvCxnSpPr>
        <p:spPr>
          <a:xfrm>
            <a:off x="1303612" y="3797777"/>
            <a:ext cx="10162277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622434" y="3392276"/>
            <a:ext cx="4694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F05A28"/>
                </a:solidFill>
                <a:latin typeface="Muller Narrow Light" pitchFamily="50" charset="-52"/>
              </a:rPr>
              <a:t>Размещение </a:t>
            </a:r>
            <a:r>
              <a:rPr lang="ru-RU" sz="1200" b="1" dirty="0">
                <a:solidFill>
                  <a:srgbClr val="F05A28"/>
                </a:solidFill>
                <a:latin typeface="Muller Narrow Light" pitchFamily="50" charset="-52"/>
              </a:rPr>
              <a:t>информации о туристском потенциале Мурманской области в СМИ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22434" y="3870157"/>
            <a:ext cx="463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1200" b="1" dirty="0">
                <a:solidFill>
                  <a:srgbClr val="0082C8"/>
                </a:solidFill>
                <a:latin typeface="Muller Narrow Light" pitchFamily="50" charset="-52"/>
              </a:rPr>
              <a:t>Организация мероприятий по продвижению туристического потенциала Мурманской области, в </a:t>
            </a:r>
            <a:r>
              <a:rPr lang="ru-RU" sz="1200" b="1" dirty="0" err="1">
                <a:solidFill>
                  <a:srgbClr val="0082C8"/>
                </a:solidFill>
                <a:latin typeface="Muller Narrow Light" pitchFamily="50" charset="-52"/>
              </a:rPr>
              <a:t>т.ч</a:t>
            </a:r>
            <a:r>
              <a:rPr lang="ru-RU" sz="1200" b="1" dirty="0">
                <a:solidFill>
                  <a:srgbClr val="0082C8"/>
                </a:solidFill>
                <a:latin typeface="Muller Narrow Light" pitchFamily="50" charset="-52"/>
              </a:rPr>
              <a:t>. организация пресс-туров и инфо-туров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27876" y="4655507"/>
            <a:ext cx="46269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1200" b="1" dirty="0">
                <a:solidFill>
                  <a:srgbClr val="F05A28"/>
                </a:solidFill>
                <a:latin typeface="Muller Narrow Light" pitchFamily="50" charset="-52"/>
              </a:rPr>
              <a:t>Организация и проведение мероприятий в сфере гастрономического туризма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587206" y="3358577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2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580006" y="3967650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5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589609" y="4853520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4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27876" y="5309179"/>
            <a:ext cx="4591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1200" b="1" dirty="0">
                <a:solidFill>
                  <a:srgbClr val="0082C8"/>
                </a:solidFill>
                <a:latin typeface="Muller Narrow Light" pitchFamily="50" charset="-52"/>
              </a:rPr>
              <a:t>Размещение в местах прибытия и передвижения туристов информационных стендов, баннеров, </a:t>
            </a:r>
            <a:r>
              <a:rPr lang="ru-RU" sz="1200" b="1" dirty="0" err="1">
                <a:solidFill>
                  <a:srgbClr val="0082C8"/>
                </a:solidFill>
                <a:latin typeface="Muller Narrow Light" pitchFamily="50" charset="-52"/>
              </a:rPr>
              <a:t>буклетниц</a:t>
            </a:r>
            <a:r>
              <a:rPr lang="ru-RU" sz="1200" b="1" dirty="0">
                <a:solidFill>
                  <a:srgbClr val="0082C8"/>
                </a:solidFill>
                <a:latin typeface="Muller Narrow Light" pitchFamily="50" charset="-52"/>
              </a:rPr>
              <a:t> с информационными материалами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18923" y="6109730"/>
            <a:ext cx="4202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1200" b="1" dirty="0">
                <a:solidFill>
                  <a:srgbClr val="F05A28"/>
                </a:solidFill>
                <a:latin typeface="Muller Narrow Light" pitchFamily="50" charset="-52"/>
              </a:rPr>
              <a:t>Предоставление </a:t>
            </a:r>
            <a:r>
              <a:rPr lang="ru-RU" sz="1200" b="1" dirty="0" smtClean="0">
                <a:solidFill>
                  <a:srgbClr val="F05A28"/>
                </a:solidFill>
                <a:latin typeface="Muller Narrow Light" pitchFamily="50" charset="-52"/>
              </a:rPr>
              <a:t>субсидии субъектам </a:t>
            </a:r>
            <a:r>
              <a:rPr lang="ru-RU" sz="1200" b="1" dirty="0">
                <a:solidFill>
                  <a:srgbClr val="F05A28"/>
                </a:solidFill>
                <a:latin typeface="Muller Narrow Light" pitchFamily="50" charset="-52"/>
              </a:rPr>
              <a:t>туриндустрии в сфере внутреннего и въездного туризма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582825" y="5567309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2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582824" y="6185806"/>
            <a:ext cx="164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10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C67F30CE-47A8-4340-B8A4-E50CC2F51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172" y="828634"/>
            <a:ext cx="519544" cy="593764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8819586" y="2779245"/>
            <a:ext cx="158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1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819586" y="3366553"/>
            <a:ext cx="158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0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836740" y="3967650"/>
            <a:ext cx="158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0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819585" y="4869988"/>
            <a:ext cx="158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0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892641" y="5584257"/>
            <a:ext cx="1493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0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881284" y="6188708"/>
            <a:ext cx="158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/>
                </a:solidFill>
                <a:latin typeface="Muller Narrow ExtraBold" pitchFamily="50" charset="-52"/>
              </a:rPr>
              <a:t>0</a:t>
            </a:r>
            <a:endParaRPr lang="ru-RU" sz="1400" dirty="0">
              <a:solidFill>
                <a:schemeClr val="accent3"/>
              </a:solidFill>
              <a:latin typeface="Muller Narrow ExtraBold" pitchFamily="50" charset="-52"/>
            </a:endParaRPr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>
            <a:off x="1275677" y="4531974"/>
            <a:ext cx="10162277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1283098" y="5255941"/>
            <a:ext cx="10154855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1275676" y="6024131"/>
            <a:ext cx="10162277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AE347F96-3121-594B-97AE-76149C162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22" y="2145853"/>
            <a:ext cx="392722" cy="36467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F8F5F8FD-2259-3440-A474-E1DC30203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967" y="2700266"/>
            <a:ext cx="369020" cy="369020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DC88B9B5-6926-FD48-B578-D581FFB4A7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461" y="3342641"/>
            <a:ext cx="392722" cy="392722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8FBD2F83-BDCE-C443-A9AA-DAFEEC92E0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568" y="3950800"/>
            <a:ext cx="388615" cy="388615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51E9584A-2449-4742-9CD8-B05CD5841A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828" y="6171361"/>
            <a:ext cx="359233" cy="35923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6301980A-FA8A-A94D-95D4-6A1F6F671E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423" y="4765230"/>
            <a:ext cx="375460" cy="375460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9884EB3C-4A05-9647-B662-397CB84983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828" y="5470488"/>
            <a:ext cx="383613" cy="383613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11146798" y="1060298"/>
            <a:ext cx="813716" cy="369332"/>
          </a:xfrm>
          <a:prstGeom prst="rect">
            <a:avLst/>
          </a:prstGeom>
          <a:solidFill>
            <a:srgbClr val="F0613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uller Narrow ExtraBold" pitchFamily="50" charset="-52"/>
              </a:rPr>
              <a:t>2021</a:t>
            </a:r>
            <a:endParaRPr lang="ru-RU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494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655152D-456C-5E4D-9F23-F91BF730ABA5}"/>
              </a:ext>
            </a:extLst>
          </p:cNvPr>
          <p:cNvSpPr/>
          <p:nvPr/>
        </p:nvSpPr>
        <p:spPr>
          <a:xfrm>
            <a:off x="2697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18F8B2-B166-5E46-A87C-5E2B7B10E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05440C4-E74B-1944-B487-7211DD8801A7}"/>
              </a:ext>
            </a:extLst>
          </p:cNvPr>
          <p:cNvSpPr/>
          <p:nvPr/>
        </p:nvSpPr>
        <p:spPr>
          <a:xfrm>
            <a:off x="718518" y="2609711"/>
            <a:ext cx="8232042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99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Muller Narrow ExtraBold" pitchFamily="2" charset="0"/>
              </a:rPr>
              <a:t>Контактная информация: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Комитет по туризму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Мурманской области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Адрес фактический: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ул. </a:t>
            </a:r>
            <a:r>
              <a:rPr lang="ru-RU" sz="2000" dirty="0" err="1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Книповича</a:t>
            </a:r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, д. 48, г. Мурманск, 183032</a:t>
            </a:r>
          </a:p>
          <a:p>
            <a:r>
              <a:rPr lang="ru-RU" sz="20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Адрес </a:t>
            </a:r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юридический:</a:t>
            </a:r>
            <a:endParaRPr lang="ru-RU" sz="2000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пр. Ленина, </a:t>
            </a:r>
            <a:r>
              <a:rPr lang="ru-RU" sz="20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д. </a:t>
            </a:r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75, </a:t>
            </a:r>
            <a:r>
              <a:rPr lang="ru-RU" sz="20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г. Мурманск, </a:t>
            </a:r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183006</a:t>
            </a:r>
            <a:endParaRPr lang="ru-RU" sz="2000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endParaRPr lang="ru-RU" sz="2000" dirty="0" smtClean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Тел. (8152) 48-6</a:t>
            </a:r>
            <a:r>
              <a:rPr lang="en-US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6</a:t>
            </a:r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-8</a:t>
            </a:r>
            <a:r>
              <a:rPr lang="en-US" sz="20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6</a:t>
            </a:r>
            <a:endParaRPr lang="ru-RU" sz="2000" dirty="0" smtClean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r>
              <a:rPr lang="ru-RU" sz="2000" dirty="0">
                <a:solidFill>
                  <a:schemeClr val="bg1"/>
                </a:solidFill>
                <a:latin typeface="Muller Narrow ExtraBold" panose="00000900000000000000" pitchFamily="50" charset="-52"/>
                <a:cs typeface="Times New Roman" panose="02020603050405020304" pitchFamily="18" charset="0"/>
              </a:rPr>
              <a:t>ОГРН </a:t>
            </a:r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  <a:cs typeface="Times New Roman" panose="02020603050405020304" pitchFamily="18" charset="0"/>
              </a:rPr>
              <a:t>1205100000093</a:t>
            </a:r>
            <a:r>
              <a:rPr lang="en-US" sz="2000" dirty="0" smtClean="0">
                <a:solidFill>
                  <a:schemeClr val="bg1"/>
                </a:solidFill>
                <a:latin typeface="Muller Narrow ExtraBold" panose="00000900000000000000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  <a:cs typeface="Times New Roman" panose="02020603050405020304" pitchFamily="18" charset="0"/>
              </a:rPr>
              <a:t>ОКПО </a:t>
            </a:r>
            <a:r>
              <a:rPr lang="en-US" sz="2000" dirty="0">
                <a:solidFill>
                  <a:schemeClr val="bg1"/>
                </a:solidFill>
                <a:latin typeface="Muller Narrow ExtraBold" panose="00000900000000000000" pitchFamily="50" charset="-52"/>
                <a:cs typeface="Times New Roman" panose="02020603050405020304" pitchFamily="18" charset="0"/>
              </a:rPr>
              <a:t>42990301</a:t>
            </a:r>
            <a:endParaRPr lang="ru-RU" sz="2000" dirty="0">
              <a:solidFill>
                <a:schemeClr val="bg1"/>
              </a:solidFill>
              <a:latin typeface="Muller Narrow ExtraBold" panose="00000900000000000000" pitchFamily="50" charset="-52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  <a:cs typeface="Times New Roman" pitchFamily="18" charset="0"/>
              </a:rPr>
              <a:t>ИНН5190082350</a:t>
            </a:r>
            <a:r>
              <a:rPr lang="en-US" sz="2000" dirty="0" smtClean="0">
                <a:solidFill>
                  <a:schemeClr val="bg1"/>
                </a:solidFill>
                <a:latin typeface="Muller Narrow ExtraBold" panose="00000900000000000000" pitchFamily="50" charset="-52"/>
                <a:cs typeface="Times New Roman" panose="02020603050405020304" pitchFamily="18" charset="0"/>
              </a:rPr>
              <a:t> / </a:t>
            </a:r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  <a:cs typeface="Times New Roman" pitchFamily="18" charset="0"/>
              </a:rPr>
              <a:t>КПП</a:t>
            </a:r>
            <a:r>
              <a:rPr lang="en-US" sz="2000" dirty="0" smtClean="0">
                <a:solidFill>
                  <a:schemeClr val="bg1"/>
                </a:solidFill>
                <a:latin typeface="Muller Narrow ExtraBold" panose="00000900000000000000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Muller Narrow ExtraBold" panose="00000900000000000000" pitchFamily="50" charset="-52"/>
                <a:cs typeface="Times New Roman" panose="02020603050405020304" pitchFamily="18" charset="0"/>
              </a:rPr>
              <a:t>519001001</a:t>
            </a:r>
            <a:endParaRPr lang="ru-RU" sz="2000" dirty="0">
              <a:solidFill>
                <a:schemeClr val="bg1"/>
              </a:solidFill>
              <a:latin typeface="Muller Narrow ExtraBold" panose="00000900000000000000" pitchFamily="50" charset="-52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428748" y="5375353"/>
            <a:ext cx="308956" cy="708148"/>
            <a:chOff x="4512898" y="7312184"/>
            <a:chExt cx="308956" cy="708148"/>
          </a:xfrm>
        </p:grpSpPr>
        <p:pic>
          <p:nvPicPr>
            <p:cNvPr id="13" name="Рисунок 12" descr="H:\02_Управление БРиБП\21_ОТКРЫТЫЙ БЮДЖЕТ\2019\ФИНАНСОВАЯ ГРАМОТНОСТЬ\Материалы\image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71" b="48382" l="1324" r="48088">
                          <a14:foregroundMark x1="13382" y1="21324" x2="21912" y2="28676"/>
                          <a14:foregroundMark x1="27647" y1="29118" x2="37647" y2="19265"/>
                          <a14:foregroundMark x1="25147" y1="17206" x2="25147" y2="26618"/>
                          <a14:foregroundMark x1="10735" y1="17941" x2="15441" y2="24412"/>
                          <a14:foregroundMark x1="32353" y1="27794" x2="37500" y2="33088"/>
                          <a14:foregroundMark x1="37500" y1="30294" x2="40147" y2="338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" t="1513" r="51816" b="51512"/>
            <a:stretch/>
          </p:blipFill>
          <p:spPr bwMode="auto">
            <a:xfrm>
              <a:off x="4515986" y="7716075"/>
              <a:ext cx="302780" cy="30425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6" descr="ÐÐ°ÑÑÐ¸Ð½ÐºÐ¸ Ð¿Ð¾ Ð·Ð°Ð¿ÑÐ¾ÑÑ ÐÐÐ¡Ð¢ÐÐÐ ÐÐ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21806" r="78889">
                          <a14:foregroundMark x1="33889" y1="16870" x2="28472" y2="53790"/>
                          <a14:foregroundMark x1="29444" y1="26650" x2="28889" y2="69438"/>
                          <a14:foregroundMark x1="29444" y1="73594" x2="34583" y2="87042"/>
                          <a14:foregroundMark x1="37778" y1="88264" x2="64028" y2="88264"/>
                          <a14:foregroundMark x1="66667" y1="85575" x2="72083" y2="69682"/>
                          <a14:foregroundMark x1="71528" y1="67482" x2="71528" y2="22983"/>
                          <a14:foregroundMark x1="70556" y1="26895" x2="62778" y2="11736"/>
                          <a14:foregroundMark x1="62917" y1="13203" x2="33333" y2="15159"/>
                          <a14:foregroundMark x1="63472" y1="26895" x2="63333" y2="31785"/>
                          <a14:foregroundMark x1="45694" y1="38142" x2="40000" y2="48900"/>
                          <a14:foregroundMark x1="41528" y1="60880" x2="47778" y2="70905"/>
                          <a14:foregroundMark x1="53194" y1="70660" x2="60417" y2="60636"/>
                          <a14:foregroundMark x1="52083" y1="35697" x2="60556" y2="459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0" r="21204"/>
            <a:stretch/>
          </p:blipFill>
          <p:spPr bwMode="auto">
            <a:xfrm>
              <a:off x="4512898" y="7312184"/>
              <a:ext cx="308956" cy="307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8734616" y="5765834"/>
            <a:ext cx="2712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vk.com/murman.tourism51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737704" y="4962854"/>
            <a:ext cx="2446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tourism.gov-murman.ru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4" t="2542" r="9062" b="5373"/>
          <a:stretch/>
        </p:blipFill>
        <p:spPr>
          <a:xfrm>
            <a:off x="8431836" y="4993117"/>
            <a:ext cx="305868" cy="276597"/>
          </a:xfrm>
          <a:prstGeom prst="flowChartAlternateProcess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8657117" y="5369960"/>
            <a:ext cx="33316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https://instagram.com/murman.tourism51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640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7950</TotalTime>
  <Words>1074</Words>
  <Application>Microsoft Office PowerPoint</Application>
  <PresentationFormat>Произвольный</PresentationFormat>
  <Paragraphs>205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Gulim</vt:lpstr>
      <vt:lpstr>Muller Narrow ExtraBold</vt:lpstr>
      <vt:lpstr>Muller Narrow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Васильева Ю.В.</cp:lastModifiedBy>
  <cp:revision>553</cp:revision>
  <cp:lastPrinted>2020-02-21T11:20:26Z</cp:lastPrinted>
  <dcterms:created xsi:type="dcterms:W3CDTF">2019-09-18T12:34:40Z</dcterms:created>
  <dcterms:modified xsi:type="dcterms:W3CDTF">2021-07-12T12:13:02Z</dcterms:modified>
</cp:coreProperties>
</file>