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5" d="100"/>
          <a:sy n="105" d="100"/>
        </p:scale>
        <p:origin x="906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1-43A6-BB5E-8D677E6F2C2E}"/>
              </c:ext>
            </c:extLst>
          </c:dPt>
          <c:dPt>
            <c:idx val="1"/>
            <c:invertIfNegative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D1-43A6-BB5E-8D677E6F2C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D1-43A6-BB5E-8D677E6F2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386952"/>
        <c:axId val="144390872"/>
      </c:barChart>
      <c:valAx>
        <c:axId val="1443908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4386952"/>
        <c:crosses val="autoZero"/>
        <c:crossBetween val="between"/>
      </c:valAx>
      <c:catAx>
        <c:axId val="144386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4390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emf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3. 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Исполнение за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квартал 2021 год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13.01.2020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туризму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 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Елисеев Александр Васильевич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ТУРИЗМУ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МУРМАНСКОЙ 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ОТ 15.11.2019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516-ПП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1870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– начальник отдела продвижения и маркетинга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Бугаев Максим Андреевич</a:t>
            </a:r>
            <a:endParaRPr lang="ru-RU" sz="14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981610"/>
            <a:ext cx="12239624" cy="594709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400" dirty="0">
                <a:latin typeface="Muller Narrow Light" pitchFamily="2" charset="0"/>
              </a:rPr>
              <a:t>ПЛАН И ИСПОЛНЕНИЕ ЗА </a:t>
            </a:r>
            <a:r>
              <a:rPr lang="ru-RU" sz="2400" dirty="0" smtClean="0">
                <a:latin typeface="Muller Narrow Light" pitchFamily="2" charset="0"/>
              </a:rPr>
              <a:t>2021 ГОД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569374" y="3279311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Muller Narrow ExtraBold" pitchFamily="2" charset="0"/>
              </a:rPr>
              <a:t>ПОСТУПИЛО: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582127" y="1030106"/>
            <a:ext cx="366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8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319322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84,6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828233" cy="33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688362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221,1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88537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165837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501019" y="4865736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501019" y="3994908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326911" y="4001039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35517" y="4184795"/>
            <a:ext cx="54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34,2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71894" y="981610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491945" y="3312918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sp>
        <p:nvSpPr>
          <p:cNvPr id="117" name="Скругленный прямоугольник 116">
            <a:extLst/>
          </p:cNvPr>
          <p:cNvSpPr/>
          <p:nvPr/>
        </p:nvSpPr>
        <p:spPr>
          <a:xfrm>
            <a:off x="7491945" y="5822975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СИСТЕМА ИСКУССТВЕННОГО ОСНЕЖЕНИЯ ДЛЯ ГОАУМО "КИРОВСКАЯ СПОРТИВНАЯ ШКОЛА ОЛИМПИЙСКОГО РЕЗЕРВА ПО ГОРНОЛЫЖНОМУ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СПОРТУ», </a:t>
            </a:r>
            <a:r>
              <a:rPr lang="ru-RU" sz="12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СИСТЕМА ИСКУССТВЕННОГО ОСНЕЖЕНИЯ ДЛЯ ГОРНОЛЫЖНЫХ ТРАСС Г. АЙКУАЙВЕНЧОРР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8" name="Скругленный прямоугольник 117">
            <a:extLst/>
          </p:cNvPr>
          <p:cNvSpPr/>
          <p:nvPr/>
        </p:nvSpPr>
        <p:spPr>
          <a:xfrm>
            <a:off x="7491945" y="2523513"/>
            <a:ext cx="4177112" cy="6623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ВНЕДРЕНИЕ СИСТЕМЫ НАВИГАЦИИ И ОРИЕНТИРУЮЩЕЙ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ИНФОРМАЦИИ ДЛЯ ТУРИСТОВ НА ТЕРРИТОРИИ МУРМАНСКОЙ ОБЛАСТИ </a:t>
            </a:r>
          </a:p>
        </p:txBody>
      </p:sp>
      <p:sp>
        <p:nvSpPr>
          <p:cNvPr id="119" name="Скругленный прямоугольник 118">
            <a:extLst/>
          </p:cNvPr>
          <p:cNvSpPr/>
          <p:nvPr/>
        </p:nvSpPr>
        <p:spPr>
          <a:xfrm rot="5400000">
            <a:off x="6694522" y="3251950"/>
            <a:ext cx="546203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0" name="Скругленный прямоугольник 119">
            <a:extLst/>
          </p:cNvPr>
          <p:cNvSpPr/>
          <p:nvPr/>
        </p:nvSpPr>
        <p:spPr>
          <a:xfrm rot="5400000">
            <a:off x="6543324" y="5876995"/>
            <a:ext cx="834065" cy="77622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1" name="Скругленный прямоугольник 120">
            <a:extLst/>
          </p:cNvPr>
          <p:cNvSpPr/>
          <p:nvPr/>
        </p:nvSpPr>
        <p:spPr>
          <a:xfrm rot="5400000">
            <a:off x="6675550" y="2455656"/>
            <a:ext cx="563382" cy="79809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613403" y="3445297"/>
            <a:ext cx="742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14,8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642505" y="6056020"/>
            <a:ext cx="694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124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,7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724874" y="2643980"/>
            <a:ext cx="434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25" y="3061057"/>
            <a:ext cx="960873" cy="828586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409774" y="4790254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05790" y="4979551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186,9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 rot="5400000">
            <a:off x="6684616" y="4921732"/>
            <a:ext cx="528442" cy="75318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7491945" y="5007532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ПРЕДОСТАВЛЕНИЕ СУБСИДИИ СУБЪЕКТАМ ТУРИНДУСТРИИ</a:t>
            </a: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683994" y="5108738"/>
            <a:ext cx="567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  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660476" y="1613816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491945" y="1744678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4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36773" y="1821000"/>
            <a:ext cx="51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6,7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7491945" y="4011856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СУБСИДИЯ АВТОНОМНОЙ НЕКОММЕРЧЕСКОЙ ОРГАНИЗАЦИИ ПО РАЗВИТИЮ КОНГРЕССНО-ВЫСТАВОЧНОЙ ДЕЯТЕЛЬНОСТИ "МУРМАНКОНГРЕСС" НА ФИНАНСОВОЕ ОБЕСПЕЧЕНИЕ ЗАТРАТ В СФЕРЕ КОНГРЕССНО-ВЫСТАВОЧНОЙ ДЕЯТЕЛЬНОСТИ, НАПРАВЛЕННЫХ НА РАЗВИТИЕ ТУРИЗМА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 rot="5400000">
            <a:off x="6691903" y="4015569"/>
            <a:ext cx="528442" cy="75122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0800000" flipV="1">
            <a:off x="6698995" y="4234490"/>
            <a:ext cx="63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10,0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uller Narrow Light" pitchFamily="2" charset="0"/>
              </a:rPr>
              <a:t>ГП «ЭКОНОМИЧЕСКИЙ ПОТЕНЦИАЛ»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Muller Narrow Light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52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Цель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</a:rPr>
                <a:t>–</a:t>
              </a:r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sz="1400" dirty="0" smtClean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региона</a:t>
              </a:r>
              <a:endParaRPr lang="ru-RU" sz="140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1</a:t>
            </a: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2.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3.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4.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Muller Narrow ExtraBold" panose="00000900000000000000"/>
                <a:cs typeface="Times New Roman" pitchFamily="18" charset="0"/>
              </a:rPr>
              <a:t>туриндустрии.</a:t>
            </a:r>
            <a:endParaRPr lang="ru-RU" sz="1600" dirty="0"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3: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«Развитие туризма»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19889" y="959180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28130" y="2097904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3082</a:t>
            </a:r>
            <a:endParaRPr lang="ru-RU" sz="32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9897635" y="2262291"/>
            <a:ext cx="125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2019 год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959487512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8904286" y="3175883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582218" y="4275576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uller Narrow ExtraBold" panose="00000900000000000000"/>
              </a:rPr>
              <a:t>3128</a:t>
            </a:r>
            <a:endParaRPr lang="ru-RU" sz="3600" dirty="0">
              <a:latin typeface="Muller Narrow ExtraBold" panose="0000090000000000000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125362" y="3055020"/>
            <a:ext cx="229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1,2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Комитет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по туризму </a:t>
            </a:r>
            <a:endParaRPr lang="ru-RU" sz="1600" dirty="0" smtClean="0">
              <a:solidFill>
                <a:schemeClr val="tx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Мурманской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32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СТАТИСТИЧЕСКИЕ СВЕДЕНИЯ ПОКАЗАТЕЛЕЙ ЭФЕКТИВНОСТИ ИСПОЛНЕНИЯ ГП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930875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50277"/>
              </p:ext>
            </p:extLst>
          </p:nvPr>
        </p:nvGraphicFramePr>
        <p:xfrm>
          <a:off x="294798" y="1194830"/>
          <a:ext cx="6975084" cy="19077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6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8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9194">
                  <a:extLst>
                    <a:ext uri="{9D8B030D-6E8A-4147-A177-3AD203B41FA5}">
                      <a16:colId xmlns:a16="http://schemas.microsoft.com/office/drawing/2014/main" xmlns="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Muller Narrow ExtraBold" panose="00000900000000000000"/>
                        </a:rPr>
                        <a:t>Ед.изм</a:t>
                      </a: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Muller Narrow ExtraBold" panose="00000900000000000000"/>
                        </a:rPr>
                        <a:t>2015</a:t>
                      </a:r>
                      <a:endParaRPr lang="ru-RU" sz="1400" b="0" dirty="0"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2019</a:t>
                      </a:r>
                      <a:endParaRPr lang="ru-RU" sz="14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Muller Narrow ExtraBold" panose="0000090000000000000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2020</a:t>
                      </a:r>
                      <a:endParaRPr lang="ru-RU" sz="1400" b="0" dirty="0" smtClean="0">
                        <a:effectLst/>
                        <a:latin typeface="Muller Narrow ExtraBold" panose="0000090000000000000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305,4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413,7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438,02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458,6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349,9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27,9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51,9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64,39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77,0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41,9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Туристический поток за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2020 </a:t>
            </a:r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458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человек из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них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77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размещения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163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48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45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8614" y="4347117"/>
            <a:ext cx="432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число номеров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3973,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число мест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8139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РЕАЛИЗАЦИЯ УКАЗОВ ПРЕЗИДЕНТА РФ ОТ 07.05.2012</a:t>
            </a:r>
            <a:endParaRPr lang="ru-RU" sz="1600" dirty="0">
              <a:latin typeface="Muller Narrow ExtraBold" panose="00000900000000000000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398898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56105" y="3946027"/>
            <a:ext cx="107108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получили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84874" y="4476997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95</a:t>
            </a:r>
          </a:p>
          <a:p>
            <a:pPr algn="ctr"/>
            <a:r>
              <a:rPr lang="ru-RU" sz="1400" dirty="0" smtClean="0">
                <a:latin typeface="Muller Narrow ExtraBold" panose="00000900000000000000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484454" y="3916279"/>
            <a:ext cx="1054867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48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1695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по 2016 года создано 122 рабочих места,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2020 создано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мест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 совете по туризму мурманской области утверждено </a:t>
            </a: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№ 569-ПП </a:t>
            </a:r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(ред. от 08.12.2016 № 613-ПП)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34787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Обновлен состав Совета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69" y="2922317"/>
            <a:ext cx="11618729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  <a:cs typeface="Times New Roman" pitchFamily="18" charset="0"/>
              </a:rPr>
              <a:t>В состав Совета войдут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представители органов государственной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власти, местного самоуправления и субъекты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туристской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индустрии</a:t>
            </a:r>
            <a:endParaRPr lang="ru-RU" sz="1400" dirty="0">
              <a:solidFill>
                <a:schemeClr val="bg1"/>
              </a:solidFill>
              <a:latin typeface="Muller Narrow ExtraBold" panose="0000090000000000000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СОВЕТА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660597" y="-264210"/>
            <a:ext cx="729369" cy="382241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sz="1600" dirty="0">
                <a:solidFill>
                  <a:srgbClr val="0070C0"/>
                </a:solidFill>
                <a:latin typeface="Muller Narrow Light" pitchFamily="50" charset="-52"/>
              </a:rPr>
              <a:t>https://tourism.gov-murman.ru</a:t>
            </a:r>
            <a:endParaRPr lang="ru-RU" sz="16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1" y="1699616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512250" y="1282313"/>
            <a:ext cx="3350273" cy="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endParaRPr lang="ru-RU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Резерв </a:t>
            </a: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кандидатов в члены </a:t>
            </a: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закрыт</a:t>
            </a:r>
            <a:endParaRPr lang="ru-RU" dirty="0" smtClean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8119871" y="2134747"/>
            <a:ext cx="3821727" cy="666319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uller Narrow ExtraBold" pitchFamily="50" charset="-52"/>
              </a:rPr>
              <a:t>Проведено заседание Совета 27.09.2021</a:t>
            </a: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08288" y="-1484485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смотровых площадок с придорожной инфраструктурой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причальной инфраструктуры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482205"/>
            <a:ext cx="4747524" cy="71036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турсообществом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туристических продуктов и улучшению сервиса, предоставляемых услуг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120068" y="704349"/>
            <a:ext cx="4501011" cy="4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В ТЕЧЕНИИ 2021 ГОДА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39565" y="2686319"/>
            <a:ext cx="4747551" cy="12269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управления национального парка «Хибины» для включения в проект «Сохранение биологического разнообразия и развитие экологического туризма» национального проекта «Экология»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85151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присвоение акватории оз.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Сейдозера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 прилегающей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Ловозерских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тундр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объекта Всемирного наследия ЮНЕСКО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39593" y="4291801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национального проекта «Туризм и индустрия гостеприимства»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147492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питания, расположенное по адресу: Мурманская обл., МО г. Кировск с подведомственной территорией, городской склон горы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Айкуайвенчорр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Этап 1. Сети водоснабжения и водоотведения 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по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проектам, планируемым к включению в национальный проект «Туризм и индустрия гостеприимства» с 2022 года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7" y="4435241"/>
            <a:ext cx="531077" cy="53107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t>7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D904859-4AAD-5049-BBA9-08B37F70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738" y="5185271"/>
            <a:ext cx="484527" cy="4744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AB0212-CC35-6243-946D-EE23F20B3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30" y="1843853"/>
            <a:ext cx="486435" cy="4864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A7F9DD1-84EE-0E4B-BB05-50A512F4F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8" y="2969259"/>
            <a:ext cx="478876" cy="4884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ЦЕЛЕВЫХ ПОКАЗАТЕЛЕЙ ГОСУДАРСТВЕННОЙ ПРОГРАММЫ В </a:t>
            </a:r>
            <a:r>
              <a:rPr lang="ru-RU" sz="2400" dirty="0" smtClean="0">
                <a:latin typeface="Muller Narrow Light" pitchFamily="2" charset="0"/>
              </a:rPr>
              <a:t>2021 </a:t>
            </a:r>
            <a:r>
              <a:rPr lang="ru-RU" sz="2400" dirty="0" smtClean="0">
                <a:latin typeface="Muller Narrow Light" pitchFamily="2" charset="0"/>
              </a:rPr>
              <a:t>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19263" y="1540343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1" y="3171665"/>
              <a:ext cx="1172329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7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260945" cy="53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6"/>
                  </a:solidFill>
                  <a:latin typeface="Muller Narrow Light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32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5"/>
                  </a:solidFill>
                  <a:latin typeface="Muller Narrow Light" pitchFamily="50" charset="-52"/>
                </a:rPr>
                <a:t>Установка знаков туристской </a:t>
              </a:r>
              <a:r>
                <a:rPr lang="ru-RU" sz="12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навигации</a:t>
              </a:r>
              <a:endParaRPr lang="ru-RU" sz="1200" b="1" dirty="0">
                <a:solidFill>
                  <a:schemeClr val="accent5"/>
                </a:solidFill>
                <a:latin typeface="Muller Narrow Light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2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1276012" cy="46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11363"/>
            <a:ext cx="4670471" cy="621062"/>
            <a:chOff x="2603046" y="7055634"/>
            <a:chExt cx="4226637" cy="62106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2" y="863038"/>
            <a:ext cx="3148227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606063" y="1642944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2021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55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2021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Размещение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информации о туристском потенциале Мурманской области в СМИ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4" y="3870157"/>
            <a:ext cx="463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Организация мероприятий по продвижению туристического потенциала Мурманской области, в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т.ч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. организация пресс-туров и инфо-туров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7876" y="4655507"/>
            <a:ext cx="4626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Организация и проведение мероприятий в сфере гастрономического туризма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7876" y="5309179"/>
            <a:ext cx="459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Размещение в местах прибытия и передвижения туристов информационных стендов, баннеров,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буклетниц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 с информационными материалами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Предоставление </a:t>
            </a:r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субсидии субъектам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819586" y="2779245"/>
            <a:ext cx="152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49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48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23960" y="4869988"/>
            <a:ext cx="152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92642" y="5584257"/>
            <a:ext cx="1455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81284" y="6188708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275676" y="6024131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8F5F8FD-2259-3440-A474-E1DC3020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67" y="2700266"/>
            <a:ext cx="369020" cy="3690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8FBD2F83-BDCE-C443-A9AA-DAFEEC92E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68" y="3950800"/>
            <a:ext cx="388615" cy="38861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301980A-FA8A-A94D-95D4-6A1F6F671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3" y="4765230"/>
            <a:ext cx="375460" cy="3754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9884EB3C-4A05-9647-B662-397CB8498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28" y="5470488"/>
            <a:ext cx="383613" cy="38361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1146798" y="1060298"/>
            <a:ext cx="813716" cy="369332"/>
          </a:xfrm>
          <a:prstGeom prst="rect">
            <a:avLst/>
          </a:prstGeom>
          <a:solidFill>
            <a:srgbClr val="F0613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2021</a:t>
            </a: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Книповича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8748" y="5375353"/>
            <a:ext cx="308956" cy="708148"/>
            <a:chOff x="4512898" y="7312184"/>
            <a:chExt cx="308956" cy="708148"/>
          </a:xfrm>
        </p:grpSpPr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515986" y="7716075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2898" y="7312184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734616" y="5765834"/>
            <a:ext cx="27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37704" y="4962854"/>
            <a:ext cx="2446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tourism.gov-murman.ru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657117" y="5369960"/>
            <a:ext cx="3331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https://instagram.com/murman.tourism51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8008</TotalTime>
  <Words>1068</Words>
  <Application>Microsoft Office PowerPoint</Application>
  <PresentationFormat>Произвольный</PresentationFormat>
  <Paragraphs>204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Gulim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Ю.В.</cp:lastModifiedBy>
  <cp:revision>561</cp:revision>
  <cp:lastPrinted>2020-02-21T11:20:26Z</cp:lastPrinted>
  <dcterms:created xsi:type="dcterms:W3CDTF">2019-09-18T12:34:40Z</dcterms:created>
  <dcterms:modified xsi:type="dcterms:W3CDTF">2021-11-12T13:25:40Z</dcterms:modified>
</cp:coreProperties>
</file>